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8" r:id="rId4"/>
  </p:sldMasterIdLst>
  <p:notesMasterIdLst>
    <p:notesMasterId r:id="rId21"/>
  </p:notesMasterIdLst>
  <p:sldIdLst>
    <p:sldId id="418" r:id="rId5"/>
    <p:sldId id="475" r:id="rId6"/>
    <p:sldId id="474" r:id="rId7"/>
    <p:sldId id="522" r:id="rId8"/>
    <p:sldId id="509" r:id="rId9"/>
    <p:sldId id="512" r:id="rId10"/>
    <p:sldId id="523" r:id="rId11"/>
    <p:sldId id="514" r:id="rId12"/>
    <p:sldId id="513" r:id="rId13"/>
    <p:sldId id="511" r:id="rId14"/>
    <p:sldId id="515" r:id="rId15"/>
    <p:sldId id="517" r:id="rId16"/>
    <p:sldId id="519" r:id="rId17"/>
    <p:sldId id="518" r:id="rId18"/>
    <p:sldId id="516" r:id="rId19"/>
    <p:sldId id="520" r:id="rId20"/>
  </p:sldIdLst>
  <p:sldSz cx="9906000" cy="6858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9716C351-4DD3-4DF0-8DA1-AC0771EBB9C9}">
          <p14:sldIdLst>
            <p14:sldId id="418"/>
            <p14:sldId id="475"/>
            <p14:sldId id="474"/>
            <p14:sldId id="522"/>
            <p14:sldId id="509"/>
            <p14:sldId id="512"/>
            <p14:sldId id="523"/>
            <p14:sldId id="514"/>
            <p14:sldId id="513"/>
            <p14:sldId id="511"/>
            <p14:sldId id="515"/>
            <p14:sldId id="517"/>
            <p14:sldId id="519"/>
            <p14:sldId id="518"/>
            <p14:sldId id="516"/>
            <p14:sldId id="52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  <p15:guide id="3" pos="262">
          <p15:clr>
            <a:srgbClr val="A4A3A4"/>
          </p15:clr>
        </p15:guide>
        <p15:guide id="4" pos="59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  <a:srgbClr val="00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0867" autoAdjust="0"/>
    <p:restoredTop sz="87211" autoAdjust="0"/>
  </p:normalViewPr>
  <p:slideViewPr>
    <p:cSldViewPr showGuides="1">
      <p:cViewPr>
        <p:scale>
          <a:sx n="66" d="100"/>
          <a:sy n="66" d="100"/>
        </p:scale>
        <p:origin x="-972" y="-48"/>
      </p:cViewPr>
      <p:guideLst>
        <p:guide orient="horz"/>
        <p:guide pos="53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71AFD0-059D-754D-953A-DB23D9AA3300}" type="doc">
      <dgm:prSet loTypeId="urn:microsoft.com/office/officeart/2005/8/layout/target2" loCatId="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9420EC45-B884-064D-965F-753457B0435D}">
      <dgm:prSet phldrT="[Текст]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/>
            <a:t>Доверенная корпоративная ОС Тайзен</a:t>
          </a:r>
          <a:endParaRPr lang="ru-RU" dirty="0"/>
        </a:p>
      </dgm:t>
    </dgm:pt>
    <dgm:pt modelId="{FDF983E3-3920-3144-8E41-7DD8E6514F0D}" type="parTrans" cxnId="{A0072EE4-71D8-8D4F-A9DD-8FE015FA0069}">
      <dgm:prSet/>
      <dgm:spPr/>
      <dgm:t>
        <a:bodyPr/>
        <a:lstStyle/>
        <a:p>
          <a:endParaRPr lang="ru-RU"/>
        </a:p>
      </dgm:t>
    </dgm:pt>
    <dgm:pt modelId="{08DE3B34-F545-674D-AE44-E63F70FD3010}" type="sibTrans" cxnId="{A0072EE4-71D8-8D4F-A9DD-8FE015FA0069}">
      <dgm:prSet/>
      <dgm:spPr/>
      <dgm:t>
        <a:bodyPr/>
        <a:lstStyle/>
        <a:p>
          <a:endParaRPr lang="ru-RU"/>
        </a:p>
      </dgm:t>
    </dgm:pt>
    <dgm:pt modelId="{97948105-9372-5248-A058-797C7C79FE19}">
      <dgm:prSet phldrT="[Текст]"/>
      <dgm:spPr/>
      <dgm:t>
        <a:bodyPr/>
        <a:lstStyle/>
        <a:p>
          <a:r>
            <a:rPr lang="ru-RU" dirty="0" smtClean="0"/>
            <a:t>Сертификат ФСТЭК</a:t>
          </a:r>
          <a:endParaRPr lang="ru-RU" dirty="0"/>
        </a:p>
      </dgm:t>
    </dgm:pt>
    <dgm:pt modelId="{D4746C2A-5A9B-1343-8987-74E7E8ED17EE}" type="parTrans" cxnId="{7A37D283-2B5C-2644-ADF2-4E5D58A53333}">
      <dgm:prSet/>
      <dgm:spPr/>
      <dgm:t>
        <a:bodyPr/>
        <a:lstStyle/>
        <a:p>
          <a:endParaRPr lang="ru-RU"/>
        </a:p>
      </dgm:t>
    </dgm:pt>
    <dgm:pt modelId="{0EF59111-D70C-8544-9FA0-F573C5F66A33}" type="sibTrans" cxnId="{7A37D283-2B5C-2644-ADF2-4E5D58A53333}">
      <dgm:prSet/>
      <dgm:spPr/>
      <dgm:t>
        <a:bodyPr/>
        <a:lstStyle/>
        <a:p>
          <a:endParaRPr lang="ru-RU"/>
        </a:p>
      </dgm:t>
    </dgm:pt>
    <dgm:pt modelId="{DD443961-3448-3E40-AFAB-021A4A27F72F}">
      <dgm:prSet phldrT="[Текст]"/>
      <dgm:spPr/>
      <dgm:t>
        <a:bodyPr/>
        <a:lstStyle/>
        <a:p>
          <a:r>
            <a:rPr lang="ru-RU" dirty="0" smtClean="0"/>
            <a:t>Принцип «Белых списков»</a:t>
          </a:r>
          <a:endParaRPr lang="ru-RU" dirty="0"/>
        </a:p>
      </dgm:t>
    </dgm:pt>
    <dgm:pt modelId="{255CB561-3FCD-304F-B9DE-FAAF17A6997C}" type="parTrans" cxnId="{AD700CF9-B6CD-0E41-891E-42A5C21158D1}">
      <dgm:prSet/>
      <dgm:spPr/>
      <dgm:t>
        <a:bodyPr/>
        <a:lstStyle/>
        <a:p>
          <a:endParaRPr lang="ru-RU"/>
        </a:p>
      </dgm:t>
    </dgm:pt>
    <dgm:pt modelId="{F91D3344-DC80-8C4C-835A-98A633BA60AA}" type="sibTrans" cxnId="{AD700CF9-B6CD-0E41-891E-42A5C21158D1}">
      <dgm:prSet/>
      <dgm:spPr/>
      <dgm:t>
        <a:bodyPr/>
        <a:lstStyle/>
        <a:p>
          <a:endParaRPr lang="ru-RU"/>
        </a:p>
      </dgm:t>
    </dgm:pt>
    <dgm:pt modelId="{5FCFC5B6-D001-EE42-BFF7-FC25C1F2245B}">
      <dgm:prSet phldrT="[Текст]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Безопасность</a:t>
          </a:r>
          <a:endParaRPr lang="ru-RU" dirty="0"/>
        </a:p>
      </dgm:t>
    </dgm:pt>
    <dgm:pt modelId="{5441B395-4ED3-6646-85E2-0C4D893C704C}" type="parTrans" cxnId="{E0B6B9FC-D2C3-2643-AB29-D8F4E1EDE6FA}">
      <dgm:prSet/>
      <dgm:spPr/>
      <dgm:t>
        <a:bodyPr/>
        <a:lstStyle/>
        <a:p>
          <a:endParaRPr lang="ru-RU"/>
        </a:p>
      </dgm:t>
    </dgm:pt>
    <dgm:pt modelId="{29D2661C-BE16-3647-B58A-B268CDD2CF93}" type="sibTrans" cxnId="{E0B6B9FC-D2C3-2643-AB29-D8F4E1EDE6FA}">
      <dgm:prSet/>
      <dgm:spPr/>
      <dgm:t>
        <a:bodyPr/>
        <a:lstStyle/>
        <a:p>
          <a:endParaRPr lang="ru-RU"/>
        </a:p>
      </dgm:t>
    </dgm:pt>
    <dgm:pt modelId="{246E1CCC-5A61-2E44-A88E-5C3DA350813B}">
      <dgm:prSet phldrT="[Текст]"/>
      <dgm:spPr/>
      <dgm:t>
        <a:bodyPr/>
        <a:lstStyle/>
        <a:p>
          <a:r>
            <a:rPr lang="ru-RU" dirty="0" smtClean="0"/>
            <a:t>Шифрование связи</a:t>
          </a:r>
          <a:endParaRPr lang="ru-RU" dirty="0"/>
        </a:p>
      </dgm:t>
    </dgm:pt>
    <dgm:pt modelId="{2539A2D5-6706-2149-9E5D-C0BBC8DDCA1D}" type="parTrans" cxnId="{AEFF02BD-DE5B-B243-8D11-ADB6A49E482D}">
      <dgm:prSet/>
      <dgm:spPr/>
      <dgm:t>
        <a:bodyPr/>
        <a:lstStyle/>
        <a:p>
          <a:endParaRPr lang="ru-RU"/>
        </a:p>
      </dgm:t>
    </dgm:pt>
    <dgm:pt modelId="{BC21684A-2B60-5847-92DF-E1D790C986CC}" type="sibTrans" cxnId="{AEFF02BD-DE5B-B243-8D11-ADB6A49E482D}">
      <dgm:prSet/>
      <dgm:spPr/>
      <dgm:t>
        <a:bodyPr/>
        <a:lstStyle/>
        <a:p>
          <a:endParaRPr lang="ru-RU"/>
        </a:p>
      </dgm:t>
    </dgm:pt>
    <dgm:pt modelId="{1FB0873F-33C1-8143-904F-A63E94E5276E}">
      <dgm:prSet phldrT="[Текст]"/>
      <dgm:spPr/>
      <dgm:t>
        <a:bodyPr/>
        <a:lstStyle/>
        <a:p>
          <a:r>
            <a:rPr lang="ru-RU" dirty="0" smtClean="0"/>
            <a:t>Шифрование данных на устройстве</a:t>
          </a:r>
          <a:endParaRPr lang="ru-RU" dirty="0"/>
        </a:p>
      </dgm:t>
    </dgm:pt>
    <dgm:pt modelId="{B229CCA9-F469-0A44-A01B-784E515DB34B}" type="parTrans" cxnId="{0DA4AD23-9161-B64E-B072-4F35DDB8FD49}">
      <dgm:prSet/>
      <dgm:spPr/>
      <dgm:t>
        <a:bodyPr/>
        <a:lstStyle/>
        <a:p>
          <a:endParaRPr lang="ru-RU"/>
        </a:p>
      </dgm:t>
    </dgm:pt>
    <dgm:pt modelId="{0474401E-F0B6-114B-9DFF-EA4B76942277}" type="sibTrans" cxnId="{0DA4AD23-9161-B64E-B072-4F35DDB8FD49}">
      <dgm:prSet/>
      <dgm:spPr/>
      <dgm:t>
        <a:bodyPr/>
        <a:lstStyle/>
        <a:p>
          <a:endParaRPr lang="ru-RU"/>
        </a:p>
      </dgm:t>
    </dgm:pt>
    <dgm:pt modelId="{8B81D9C3-43A3-A849-A7F7-F5DE6ADDDAFD}">
      <dgm:prSet phldrT="[Текст]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Корпоративные приложения</a:t>
          </a:r>
          <a:endParaRPr lang="ru-RU" dirty="0"/>
        </a:p>
      </dgm:t>
    </dgm:pt>
    <dgm:pt modelId="{8635FBC0-3F02-5E41-B731-08C4A0E87955}" type="parTrans" cxnId="{D6721686-A7E9-D24C-BEE0-F6DA7AD70921}">
      <dgm:prSet/>
      <dgm:spPr/>
      <dgm:t>
        <a:bodyPr/>
        <a:lstStyle/>
        <a:p>
          <a:endParaRPr lang="ru-RU"/>
        </a:p>
      </dgm:t>
    </dgm:pt>
    <dgm:pt modelId="{FA2F069F-4C54-E440-A508-EB032F6DFB19}" type="sibTrans" cxnId="{D6721686-A7E9-D24C-BEE0-F6DA7AD70921}">
      <dgm:prSet/>
      <dgm:spPr/>
      <dgm:t>
        <a:bodyPr/>
        <a:lstStyle/>
        <a:p>
          <a:endParaRPr lang="ru-RU"/>
        </a:p>
      </dgm:t>
    </dgm:pt>
    <dgm:pt modelId="{00DFB4C9-5256-2540-A4CD-66ECE334F708}">
      <dgm:prSet phldrT="[Текст]"/>
      <dgm:spPr/>
      <dgm:t>
        <a:bodyPr anchor="t"/>
        <a:lstStyle/>
        <a:p>
          <a:r>
            <a:rPr lang="ru-RU" dirty="0" smtClean="0"/>
            <a:t>ПАРТНЕРЫ</a:t>
          </a:r>
          <a:endParaRPr lang="ru-RU" dirty="0"/>
        </a:p>
      </dgm:t>
    </dgm:pt>
    <dgm:pt modelId="{6BBA4F82-6B7F-C74D-AC55-A8C21006A414}" type="parTrans" cxnId="{FB4EF78B-B892-FF4B-8BCB-1FD44DB376B4}">
      <dgm:prSet/>
      <dgm:spPr/>
      <dgm:t>
        <a:bodyPr/>
        <a:lstStyle/>
        <a:p>
          <a:endParaRPr lang="ru-RU"/>
        </a:p>
      </dgm:t>
    </dgm:pt>
    <dgm:pt modelId="{4367DF55-1741-F44B-8B8E-34A5291B2D8E}" type="sibTrans" cxnId="{FB4EF78B-B892-FF4B-8BCB-1FD44DB376B4}">
      <dgm:prSet/>
      <dgm:spPr/>
      <dgm:t>
        <a:bodyPr/>
        <a:lstStyle/>
        <a:p>
          <a:endParaRPr lang="ru-RU"/>
        </a:p>
      </dgm:t>
    </dgm:pt>
    <dgm:pt modelId="{68F2549C-4569-A146-82D3-B63F0E029404}">
      <dgm:prSet phldrT="[Текст]"/>
      <dgm:spPr/>
      <dgm:t>
        <a:bodyPr/>
        <a:lstStyle/>
        <a:p>
          <a:r>
            <a:rPr lang="ru-RU" dirty="0" smtClean="0"/>
            <a:t>Управление политиками безопасности</a:t>
          </a:r>
          <a:endParaRPr lang="ru-RU" dirty="0"/>
        </a:p>
      </dgm:t>
    </dgm:pt>
    <dgm:pt modelId="{DFA6089F-8564-C44F-95FB-722642D8483B}" type="parTrans" cxnId="{B2C6AB4C-067A-684D-957F-CC928BADEE0F}">
      <dgm:prSet/>
      <dgm:spPr/>
      <dgm:t>
        <a:bodyPr/>
        <a:lstStyle/>
        <a:p>
          <a:endParaRPr lang="ru-RU"/>
        </a:p>
      </dgm:t>
    </dgm:pt>
    <dgm:pt modelId="{68CE8089-B578-F640-BF5D-D27AB84CA03A}" type="sibTrans" cxnId="{B2C6AB4C-067A-684D-957F-CC928BADEE0F}">
      <dgm:prSet/>
      <dgm:spPr/>
      <dgm:t>
        <a:bodyPr/>
        <a:lstStyle/>
        <a:p>
          <a:endParaRPr lang="ru-RU"/>
        </a:p>
      </dgm:t>
    </dgm:pt>
    <dgm:pt modelId="{43043683-4DC5-F646-9928-C10479A75606}">
      <dgm:prSet phldrT="[Текст]"/>
      <dgm:spPr/>
      <dgm:t>
        <a:bodyPr/>
        <a:lstStyle/>
        <a:p>
          <a:r>
            <a:rPr lang="ru-RU" dirty="0" smtClean="0"/>
            <a:t>Только подписанные сертификатом приложения</a:t>
          </a:r>
          <a:endParaRPr lang="ru-RU" dirty="0"/>
        </a:p>
      </dgm:t>
    </dgm:pt>
    <dgm:pt modelId="{C075586B-2B7C-C842-BE61-2A45EEDF911D}" type="parTrans" cxnId="{C9C49A39-19D9-E941-8D4E-0452306D5CB8}">
      <dgm:prSet/>
      <dgm:spPr/>
      <dgm:t>
        <a:bodyPr/>
        <a:lstStyle/>
        <a:p>
          <a:endParaRPr lang="ru-RU"/>
        </a:p>
      </dgm:t>
    </dgm:pt>
    <dgm:pt modelId="{2661BE96-DB1F-BF4E-9B8A-49FC655D3CB0}" type="sibTrans" cxnId="{C9C49A39-19D9-E941-8D4E-0452306D5CB8}">
      <dgm:prSet/>
      <dgm:spPr/>
      <dgm:t>
        <a:bodyPr/>
        <a:lstStyle/>
        <a:p>
          <a:endParaRPr lang="ru-RU"/>
        </a:p>
      </dgm:t>
    </dgm:pt>
    <dgm:pt modelId="{52DF8DA4-9DD1-3E40-BA32-ECE25A71824C}">
      <dgm:prSet phldrT="[Текст]"/>
      <dgm:spPr/>
      <dgm:t>
        <a:bodyPr/>
        <a:lstStyle/>
        <a:p>
          <a:r>
            <a:rPr lang="ru-RU" dirty="0" smtClean="0"/>
            <a:t>Доверенная активация В2В функционала</a:t>
          </a:r>
          <a:endParaRPr lang="ru-RU" dirty="0"/>
        </a:p>
      </dgm:t>
    </dgm:pt>
    <dgm:pt modelId="{F3507EF7-ACC2-1E4B-B705-E6FB3073CBE7}" type="parTrans" cxnId="{13B85220-6F83-8B4F-8C30-EC6F9FA75DED}">
      <dgm:prSet/>
      <dgm:spPr/>
      <dgm:t>
        <a:bodyPr/>
        <a:lstStyle/>
        <a:p>
          <a:endParaRPr lang="ru-RU"/>
        </a:p>
      </dgm:t>
    </dgm:pt>
    <dgm:pt modelId="{1BEA4117-F5D7-1648-84AE-8063BAD58588}" type="sibTrans" cxnId="{13B85220-6F83-8B4F-8C30-EC6F9FA75DED}">
      <dgm:prSet/>
      <dgm:spPr/>
      <dgm:t>
        <a:bodyPr/>
        <a:lstStyle/>
        <a:p>
          <a:endParaRPr lang="ru-RU"/>
        </a:p>
      </dgm:t>
    </dgm:pt>
    <dgm:pt modelId="{26AED492-A1B4-A243-9F82-3F258E19D055}" type="pres">
      <dgm:prSet presAssocID="{8871AFD0-059D-754D-953A-DB23D9AA3300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5830BDB-B1DF-884A-AA6D-DFFA6DE8B1E4}" type="pres">
      <dgm:prSet presAssocID="{8871AFD0-059D-754D-953A-DB23D9AA3300}" presName="outerBox" presStyleCnt="0"/>
      <dgm:spPr/>
    </dgm:pt>
    <dgm:pt modelId="{991B3D8F-8951-B249-80AB-3B008FB380A9}" type="pres">
      <dgm:prSet presAssocID="{8871AFD0-059D-754D-953A-DB23D9AA3300}" presName="outerBoxParent" presStyleLbl="node1" presStyleIdx="0" presStyleCnt="3" custLinFactNeighborX="188" custLinFactNeighborY="-159"/>
      <dgm:spPr/>
      <dgm:t>
        <a:bodyPr/>
        <a:lstStyle/>
        <a:p>
          <a:endParaRPr lang="ru-RU"/>
        </a:p>
      </dgm:t>
    </dgm:pt>
    <dgm:pt modelId="{8AF3727D-4BDD-1541-88E4-996E8529E7C6}" type="pres">
      <dgm:prSet presAssocID="{8871AFD0-059D-754D-953A-DB23D9AA3300}" presName="outerBoxChildren" presStyleCnt="0"/>
      <dgm:spPr/>
    </dgm:pt>
    <dgm:pt modelId="{8E11C815-A542-D342-A0C7-3CBCD77FA797}" type="pres">
      <dgm:prSet presAssocID="{97948105-9372-5248-A058-797C7C79FE19}" presName="oChild" presStyleLbl="fgAcc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96247E-FECC-EA4E-BA25-415AA5B17C79}" type="pres">
      <dgm:prSet presAssocID="{0EF59111-D70C-8544-9FA0-F573C5F66A33}" presName="outerSibTrans" presStyleCnt="0"/>
      <dgm:spPr/>
    </dgm:pt>
    <dgm:pt modelId="{7171841E-318E-B34E-8159-AE7CB62AD32B}" type="pres">
      <dgm:prSet presAssocID="{DD443961-3448-3E40-AFAB-021A4A27F72F}" presName="oChild" presStyleLbl="fgAcc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6B2F19-B9FB-B243-9608-E8E5F2D460CD}" type="pres">
      <dgm:prSet presAssocID="{F91D3344-DC80-8C4C-835A-98A633BA60AA}" presName="outerSibTrans" presStyleCnt="0"/>
      <dgm:spPr/>
    </dgm:pt>
    <dgm:pt modelId="{84A30FE9-3142-884E-BCA8-1ED754B461F8}" type="pres">
      <dgm:prSet presAssocID="{43043683-4DC5-F646-9928-C10479A75606}" presName="oChild" presStyleLbl="fgAcc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33C141-2746-4846-8DAF-131323434F7F}" type="pres">
      <dgm:prSet presAssocID="{2661BE96-DB1F-BF4E-9B8A-49FC655D3CB0}" presName="outerSibTrans" presStyleCnt="0"/>
      <dgm:spPr/>
    </dgm:pt>
    <dgm:pt modelId="{6030E410-482C-E34B-A13A-11C8765BE735}" type="pres">
      <dgm:prSet presAssocID="{52DF8DA4-9DD1-3E40-BA32-ECE25A71824C}" presName="oChild" presStyleLbl="fgAcc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4EDB48-3717-B64F-BC9B-482BD78DC3A0}" type="pres">
      <dgm:prSet presAssocID="{8871AFD0-059D-754D-953A-DB23D9AA3300}" presName="middleBox" presStyleCnt="0"/>
      <dgm:spPr/>
    </dgm:pt>
    <dgm:pt modelId="{A716F9B7-26D6-834C-B25A-47132C26FBF5}" type="pres">
      <dgm:prSet presAssocID="{8871AFD0-059D-754D-953A-DB23D9AA3300}" presName="middleBoxParent" presStyleLbl="node1" presStyleIdx="1" presStyleCnt="3"/>
      <dgm:spPr/>
      <dgm:t>
        <a:bodyPr/>
        <a:lstStyle/>
        <a:p>
          <a:endParaRPr lang="ru-RU"/>
        </a:p>
      </dgm:t>
    </dgm:pt>
    <dgm:pt modelId="{34520473-076E-094F-85EB-E3564B715A10}" type="pres">
      <dgm:prSet presAssocID="{8871AFD0-059D-754D-953A-DB23D9AA3300}" presName="middleBoxChildren" presStyleCnt="0"/>
      <dgm:spPr/>
    </dgm:pt>
    <dgm:pt modelId="{1DC7FCC7-5B12-FB4C-B1BC-6A39E1664935}" type="pres">
      <dgm:prSet presAssocID="{246E1CCC-5A61-2E44-A88E-5C3DA350813B}" presName="mChild" presStyleLbl="fgAcc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E0C442-B319-C94E-BFF1-44E90D2B07E5}" type="pres">
      <dgm:prSet presAssocID="{BC21684A-2B60-5847-92DF-E1D790C986CC}" presName="middleSibTrans" presStyleCnt="0"/>
      <dgm:spPr/>
    </dgm:pt>
    <dgm:pt modelId="{030D01CC-3F87-7E4D-979A-05C81E16DF28}" type="pres">
      <dgm:prSet presAssocID="{1FB0873F-33C1-8143-904F-A63E94E5276E}" presName="mChild" presStyleLbl="fgAcc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1D5BF4-5E22-CB4E-B696-FFF11F6AF727}" type="pres">
      <dgm:prSet presAssocID="{0474401E-F0B6-114B-9DFF-EA4B76942277}" presName="middleSibTrans" presStyleCnt="0"/>
      <dgm:spPr/>
    </dgm:pt>
    <dgm:pt modelId="{10532D3B-1022-D04A-933F-4E19F2B41799}" type="pres">
      <dgm:prSet presAssocID="{68F2549C-4569-A146-82D3-B63F0E029404}" presName="mChild" presStyleLbl="fgAcc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EFFD9-C659-C142-B9D2-E23508595928}" type="pres">
      <dgm:prSet presAssocID="{8871AFD0-059D-754D-953A-DB23D9AA3300}" presName="centerBox" presStyleCnt="0"/>
      <dgm:spPr/>
    </dgm:pt>
    <dgm:pt modelId="{EAD78E4E-7456-C44B-B431-D2891CC71FB1}" type="pres">
      <dgm:prSet presAssocID="{8871AFD0-059D-754D-953A-DB23D9AA3300}" presName="centerBoxParent" presStyleLbl="node1" presStyleIdx="2" presStyleCnt="3"/>
      <dgm:spPr/>
      <dgm:t>
        <a:bodyPr/>
        <a:lstStyle/>
        <a:p>
          <a:endParaRPr lang="ru-RU"/>
        </a:p>
      </dgm:t>
    </dgm:pt>
    <dgm:pt modelId="{C2739045-D145-F244-9578-165AB540F849}" type="pres">
      <dgm:prSet presAssocID="{8871AFD0-059D-754D-953A-DB23D9AA3300}" presName="centerBoxChildren" presStyleCnt="0"/>
      <dgm:spPr/>
    </dgm:pt>
    <dgm:pt modelId="{38D88A89-B56C-5040-AD4F-B398E8CDE0F7}" type="pres">
      <dgm:prSet presAssocID="{00DFB4C9-5256-2540-A4CD-66ECE334F708}" presName="cChild" presStyleLbl="fgAcc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C49A39-19D9-E941-8D4E-0452306D5CB8}" srcId="{9420EC45-B884-064D-965F-753457B0435D}" destId="{43043683-4DC5-F646-9928-C10479A75606}" srcOrd="2" destOrd="0" parTransId="{C075586B-2B7C-C842-BE61-2A45EEDF911D}" sibTransId="{2661BE96-DB1F-BF4E-9B8A-49FC655D3CB0}"/>
    <dgm:cxn modelId="{B1922127-6775-4FF4-B438-56258B642A9F}" type="presOf" srcId="{5FCFC5B6-D001-EE42-BFF7-FC25C1F2245B}" destId="{A716F9B7-26D6-834C-B25A-47132C26FBF5}" srcOrd="0" destOrd="0" presId="urn:microsoft.com/office/officeart/2005/8/layout/target2"/>
    <dgm:cxn modelId="{A0072EE4-71D8-8D4F-A9DD-8FE015FA0069}" srcId="{8871AFD0-059D-754D-953A-DB23D9AA3300}" destId="{9420EC45-B884-064D-965F-753457B0435D}" srcOrd="0" destOrd="0" parTransId="{FDF983E3-3920-3144-8E41-7DD8E6514F0D}" sibTransId="{08DE3B34-F545-674D-AE44-E63F70FD3010}"/>
    <dgm:cxn modelId="{B2C6AB4C-067A-684D-957F-CC928BADEE0F}" srcId="{5FCFC5B6-D001-EE42-BFF7-FC25C1F2245B}" destId="{68F2549C-4569-A146-82D3-B63F0E029404}" srcOrd="2" destOrd="0" parTransId="{DFA6089F-8564-C44F-95FB-722642D8483B}" sibTransId="{68CE8089-B578-F640-BF5D-D27AB84CA03A}"/>
    <dgm:cxn modelId="{9A9941C5-8AC4-4DAD-A1CF-3675DF82D956}" type="presOf" srcId="{52DF8DA4-9DD1-3E40-BA32-ECE25A71824C}" destId="{6030E410-482C-E34B-A13A-11C8765BE735}" srcOrd="0" destOrd="0" presId="urn:microsoft.com/office/officeart/2005/8/layout/target2"/>
    <dgm:cxn modelId="{405346C6-758E-420E-B0D4-889E800C4420}" type="presOf" srcId="{DD443961-3448-3E40-AFAB-021A4A27F72F}" destId="{7171841E-318E-B34E-8159-AE7CB62AD32B}" srcOrd="0" destOrd="0" presId="urn:microsoft.com/office/officeart/2005/8/layout/target2"/>
    <dgm:cxn modelId="{B547744B-7380-426B-9A32-CC5AC97DD310}" type="presOf" srcId="{1FB0873F-33C1-8143-904F-A63E94E5276E}" destId="{030D01CC-3F87-7E4D-979A-05C81E16DF28}" srcOrd="0" destOrd="0" presId="urn:microsoft.com/office/officeart/2005/8/layout/target2"/>
    <dgm:cxn modelId="{FB4EF78B-B892-FF4B-8BCB-1FD44DB376B4}" srcId="{8B81D9C3-43A3-A849-A7F7-F5DE6ADDDAFD}" destId="{00DFB4C9-5256-2540-A4CD-66ECE334F708}" srcOrd="0" destOrd="0" parTransId="{6BBA4F82-6B7F-C74D-AC55-A8C21006A414}" sibTransId="{4367DF55-1741-F44B-8B8E-34A5291B2D8E}"/>
    <dgm:cxn modelId="{030E04A5-2276-44BB-85C1-91B27AEA9533}" type="presOf" srcId="{97948105-9372-5248-A058-797C7C79FE19}" destId="{8E11C815-A542-D342-A0C7-3CBCD77FA797}" srcOrd="0" destOrd="0" presId="urn:microsoft.com/office/officeart/2005/8/layout/target2"/>
    <dgm:cxn modelId="{607A4E17-DEE6-4EC2-8782-6CF96AE52025}" type="presOf" srcId="{8871AFD0-059D-754D-953A-DB23D9AA3300}" destId="{26AED492-A1B4-A243-9F82-3F258E19D055}" srcOrd="0" destOrd="0" presId="urn:microsoft.com/office/officeart/2005/8/layout/target2"/>
    <dgm:cxn modelId="{AD700CF9-B6CD-0E41-891E-42A5C21158D1}" srcId="{9420EC45-B884-064D-965F-753457B0435D}" destId="{DD443961-3448-3E40-AFAB-021A4A27F72F}" srcOrd="1" destOrd="0" parTransId="{255CB561-3FCD-304F-B9DE-FAAF17A6997C}" sibTransId="{F91D3344-DC80-8C4C-835A-98A633BA60AA}"/>
    <dgm:cxn modelId="{E0B6B9FC-D2C3-2643-AB29-D8F4E1EDE6FA}" srcId="{8871AFD0-059D-754D-953A-DB23D9AA3300}" destId="{5FCFC5B6-D001-EE42-BFF7-FC25C1F2245B}" srcOrd="1" destOrd="0" parTransId="{5441B395-4ED3-6646-85E2-0C4D893C704C}" sibTransId="{29D2661C-BE16-3647-B58A-B268CDD2CF93}"/>
    <dgm:cxn modelId="{8155159A-5EF4-48EC-88E0-2E096B72C4FD}" type="presOf" srcId="{8B81D9C3-43A3-A849-A7F7-F5DE6ADDDAFD}" destId="{EAD78E4E-7456-C44B-B431-D2891CC71FB1}" srcOrd="0" destOrd="0" presId="urn:microsoft.com/office/officeart/2005/8/layout/target2"/>
    <dgm:cxn modelId="{13B85220-6F83-8B4F-8C30-EC6F9FA75DED}" srcId="{9420EC45-B884-064D-965F-753457B0435D}" destId="{52DF8DA4-9DD1-3E40-BA32-ECE25A71824C}" srcOrd="3" destOrd="0" parTransId="{F3507EF7-ACC2-1E4B-B705-E6FB3073CBE7}" sibTransId="{1BEA4117-F5D7-1648-84AE-8063BAD58588}"/>
    <dgm:cxn modelId="{7AF46E1C-74B5-4E3B-9461-3A8216FDB56B}" type="presOf" srcId="{43043683-4DC5-F646-9928-C10479A75606}" destId="{84A30FE9-3142-884E-BCA8-1ED754B461F8}" srcOrd="0" destOrd="0" presId="urn:microsoft.com/office/officeart/2005/8/layout/target2"/>
    <dgm:cxn modelId="{0DA4AD23-9161-B64E-B072-4F35DDB8FD49}" srcId="{5FCFC5B6-D001-EE42-BFF7-FC25C1F2245B}" destId="{1FB0873F-33C1-8143-904F-A63E94E5276E}" srcOrd="1" destOrd="0" parTransId="{B229CCA9-F469-0A44-A01B-784E515DB34B}" sibTransId="{0474401E-F0B6-114B-9DFF-EA4B76942277}"/>
    <dgm:cxn modelId="{AEFF02BD-DE5B-B243-8D11-ADB6A49E482D}" srcId="{5FCFC5B6-D001-EE42-BFF7-FC25C1F2245B}" destId="{246E1CCC-5A61-2E44-A88E-5C3DA350813B}" srcOrd="0" destOrd="0" parTransId="{2539A2D5-6706-2149-9E5D-C0BBC8DDCA1D}" sibTransId="{BC21684A-2B60-5847-92DF-E1D790C986CC}"/>
    <dgm:cxn modelId="{9E2DBA6D-F707-4FC3-9326-FE9CC5FC9269}" type="presOf" srcId="{00DFB4C9-5256-2540-A4CD-66ECE334F708}" destId="{38D88A89-B56C-5040-AD4F-B398E8CDE0F7}" srcOrd="0" destOrd="0" presId="urn:microsoft.com/office/officeart/2005/8/layout/target2"/>
    <dgm:cxn modelId="{7A37D283-2B5C-2644-ADF2-4E5D58A53333}" srcId="{9420EC45-B884-064D-965F-753457B0435D}" destId="{97948105-9372-5248-A058-797C7C79FE19}" srcOrd="0" destOrd="0" parTransId="{D4746C2A-5A9B-1343-8987-74E7E8ED17EE}" sibTransId="{0EF59111-D70C-8544-9FA0-F573C5F66A33}"/>
    <dgm:cxn modelId="{D98DC281-0FA7-4AE8-9441-1BC1C47179E1}" type="presOf" srcId="{9420EC45-B884-064D-965F-753457B0435D}" destId="{991B3D8F-8951-B249-80AB-3B008FB380A9}" srcOrd="0" destOrd="0" presId="urn:microsoft.com/office/officeart/2005/8/layout/target2"/>
    <dgm:cxn modelId="{6348953C-918F-4F63-AB8F-EEB485188556}" type="presOf" srcId="{68F2549C-4569-A146-82D3-B63F0E029404}" destId="{10532D3B-1022-D04A-933F-4E19F2B41799}" srcOrd="0" destOrd="0" presId="urn:microsoft.com/office/officeart/2005/8/layout/target2"/>
    <dgm:cxn modelId="{47BA6743-10F7-4913-8251-F4A28711A254}" type="presOf" srcId="{246E1CCC-5A61-2E44-A88E-5C3DA350813B}" destId="{1DC7FCC7-5B12-FB4C-B1BC-6A39E1664935}" srcOrd="0" destOrd="0" presId="urn:microsoft.com/office/officeart/2005/8/layout/target2"/>
    <dgm:cxn modelId="{D6721686-A7E9-D24C-BEE0-F6DA7AD70921}" srcId="{8871AFD0-059D-754D-953A-DB23D9AA3300}" destId="{8B81D9C3-43A3-A849-A7F7-F5DE6ADDDAFD}" srcOrd="2" destOrd="0" parTransId="{8635FBC0-3F02-5E41-B731-08C4A0E87955}" sibTransId="{FA2F069F-4C54-E440-A508-EB032F6DFB19}"/>
    <dgm:cxn modelId="{81D91CD9-1EBA-4433-AAF8-530399B1C50E}" type="presParOf" srcId="{26AED492-A1B4-A243-9F82-3F258E19D055}" destId="{25830BDB-B1DF-884A-AA6D-DFFA6DE8B1E4}" srcOrd="0" destOrd="0" presId="urn:microsoft.com/office/officeart/2005/8/layout/target2"/>
    <dgm:cxn modelId="{055A5992-4D3E-41E9-B2F3-73B442902910}" type="presParOf" srcId="{25830BDB-B1DF-884A-AA6D-DFFA6DE8B1E4}" destId="{991B3D8F-8951-B249-80AB-3B008FB380A9}" srcOrd="0" destOrd="0" presId="urn:microsoft.com/office/officeart/2005/8/layout/target2"/>
    <dgm:cxn modelId="{1D50F5B5-B709-4B27-A1F7-FF500C1F5BD5}" type="presParOf" srcId="{25830BDB-B1DF-884A-AA6D-DFFA6DE8B1E4}" destId="{8AF3727D-4BDD-1541-88E4-996E8529E7C6}" srcOrd="1" destOrd="0" presId="urn:microsoft.com/office/officeart/2005/8/layout/target2"/>
    <dgm:cxn modelId="{24856CCE-B7B8-4DCA-9D6C-E0AE91451455}" type="presParOf" srcId="{8AF3727D-4BDD-1541-88E4-996E8529E7C6}" destId="{8E11C815-A542-D342-A0C7-3CBCD77FA797}" srcOrd="0" destOrd="0" presId="urn:microsoft.com/office/officeart/2005/8/layout/target2"/>
    <dgm:cxn modelId="{8FBB365F-32E7-4E7B-8D36-05F80A4719D5}" type="presParOf" srcId="{8AF3727D-4BDD-1541-88E4-996E8529E7C6}" destId="{7596247E-FECC-EA4E-BA25-415AA5B17C79}" srcOrd="1" destOrd="0" presId="urn:microsoft.com/office/officeart/2005/8/layout/target2"/>
    <dgm:cxn modelId="{F28CDAFB-725B-4ABB-B70D-517AE347B093}" type="presParOf" srcId="{8AF3727D-4BDD-1541-88E4-996E8529E7C6}" destId="{7171841E-318E-B34E-8159-AE7CB62AD32B}" srcOrd="2" destOrd="0" presId="urn:microsoft.com/office/officeart/2005/8/layout/target2"/>
    <dgm:cxn modelId="{C0163C43-E381-4FAD-9ED6-7B0568A5759F}" type="presParOf" srcId="{8AF3727D-4BDD-1541-88E4-996E8529E7C6}" destId="{B26B2F19-B9FB-B243-9608-E8E5F2D460CD}" srcOrd="3" destOrd="0" presId="urn:microsoft.com/office/officeart/2005/8/layout/target2"/>
    <dgm:cxn modelId="{144BEEFC-0653-4409-A879-C55AB1BE6751}" type="presParOf" srcId="{8AF3727D-4BDD-1541-88E4-996E8529E7C6}" destId="{84A30FE9-3142-884E-BCA8-1ED754B461F8}" srcOrd="4" destOrd="0" presId="urn:microsoft.com/office/officeart/2005/8/layout/target2"/>
    <dgm:cxn modelId="{DE35C7F8-3F92-4E2E-9E85-0612E2374A29}" type="presParOf" srcId="{8AF3727D-4BDD-1541-88E4-996E8529E7C6}" destId="{6A33C141-2746-4846-8DAF-131323434F7F}" srcOrd="5" destOrd="0" presId="urn:microsoft.com/office/officeart/2005/8/layout/target2"/>
    <dgm:cxn modelId="{0E2B2380-8EF0-4A99-8345-50AC782B71C6}" type="presParOf" srcId="{8AF3727D-4BDD-1541-88E4-996E8529E7C6}" destId="{6030E410-482C-E34B-A13A-11C8765BE735}" srcOrd="6" destOrd="0" presId="urn:microsoft.com/office/officeart/2005/8/layout/target2"/>
    <dgm:cxn modelId="{96EE9179-53EB-45B2-8DD4-66DC312CF122}" type="presParOf" srcId="{26AED492-A1B4-A243-9F82-3F258E19D055}" destId="{C14EDB48-3717-B64F-BC9B-482BD78DC3A0}" srcOrd="1" destOrd="0" presId="urn:microsoft.com/office/officeart/2005/8/layout/target2"/>
    <dgm:cxn modelId="{F9E66B85-ECEE-4A8A-93BB-5F8F189DB782}" type="presParOf" srcId="{C14EDB48-3717-B64F-BC9B-482BD78DC3A0}" destId="{A716F9B7-26D6-834C-B25A-47132C26FBF5}" srcOrd="0" destOrd="0" presId="urn:microsoft.com/office/officeart/2005/8/layout/target2"/>
    <dgm:cxn modelId="{BCF2B6D8-3F47-4192-B9E2-BE591F64427C}" type="presParOf" srcId="{C14EDB48-3717-B64F-BC9B-482BD78DC3A0}" destId="{34520473-076E-094F-85EB-E3564B715A10}" srcOrd="1" destOrd="0" presId="urn:microsoft.com/office/officeart/2005/8/layout/target2"/>
    <dgm:cxn modelId="{E240B734-0D7E-4B26-81D4-47889B02EEB7}" type="presParOf" srcId="{34520473-076E-094F-85EB-E3564B715A10}" destId="{1DC7FCC7-5B12-FB4C-B1BC-6A39E1664935}" srcOrd="0" destOrd="0" presId="urn:microsoft.com/office/officeart/2005/8/layout/target2"/>
    <dgm:cxn modelId="{2E31870A-B3A8-4FD7-A913-A1CE389318B0}" type="presParOf" srcId="{34520473-076E-094F-85EB-E3564B715A10}" destId="{B3E0C442-B319-C94E-BFF1-44E90D2B07E5}" srcOrd="1" destOrd="0" presId="urn:microsoft.com/office/officeart/2005/8/layout/target2"/>
    <dgm:cxn modelId="{4F396293-EED8-4969-8B5A-5F9D0EFCECD1}" type="presParOf" srcId="{34520473-076E-094F-85EB-E3564B715A10}" destId="{030D01CC-3F87-7E4D-979A-05C81E16DF28}" srcOrd="2" destOrd="0" presId="urn:microsoft.com/office/officeart/2005/8/layout/target2"/>
    <dgm:cxn modelId="{E36F4712-7663-4AE5-8203-5E815E1BB45B}" type="presParOf" srcId="{34520473-076E-094F-85EB-E3564B715A10}" destId="{A71D5BF4-5E22-CB4E-B696-FFF11F6AF727}" srcOrd="3" destOrd="0" presId="urn:microsoft.com/office/officeart/2005/8/layout/target2"/>
    <dgm:cxn modelId="{608D6BF5-FF5E-4E7A-BC3D-4CCD67154D05}" type="presParOf" srcId="{34520473-076E-094F-85EB-E3564B715A10}" destId="{10532D3B-1022-D04A-933F-4E19F2B41799}" srcOrd="4" destOrd="0" presId="urn:microsoft.com/office/officeart/2005/8/layout/target2"/>
    <dgm:cxn modelId="{881D1471-FCEE-44B8-85F7-C4E8E025840E}" type="presParOf" srcId="{26AED492-A1B4-A243-9F82-3F258E19D055}" destId="{C77EFFD9-C659-C142-B9D2-E23508595928}" srcOrd="2" destOrd="0" presId="urn:microsoft.com/office/officeart/2005/8/layout/target2"/>
    <dgm:cxn modelId="{30E54B02-896E-4F39-9DDF-095DF652E94B}" type="presParOf" srcId="{C77EFFD9-C659-C142-B9D2-E23508595928}" destId="{EAD78E4E-7456-C44B-B431-D2891CC71FB1}" srcOrd="0" destOrd="0" presId="urn:microsoft.com/office/officeart/2005/8/layout/target2"/>
    <dgm:cxn modelId="{4C1D7218-98F1-4CC1-9CF9-C3FAF3B7BBC6}" type="presParOf" srcId="{C77EFFD9-C659-C142-B9D2-E23508595928}" destId="{C2739045-D145-F244-9578-165AB540F849}" srcOrd="1" destOrd="0" presId="urn:microsoft.com/office/officeart/2005/8/layout/target2"/>
    <dgm:cxn modelId="{27836CE5-A833-47F9-A9D5-47F982A9C5D3}" type="presParOf" srcId="{C2739045-D145-F244-9578-165AB540F849}" destId="{38D88A89-B56C-5040-AD4F-B398E8CDE0F7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1B3D8F-8951-B249-80AB-3B008FB380A9}">
      <dsp:nvSpPr>
        <dsp:cNvPr id="0" name=""/>
        <dsp:cNvSpPr/>
      </dsp:nvSpPr>
      <dsp:spPr>
        <a:xfrm>
          <a:off x="0" y="0"/>
          <a:ext cx="8631758" cy="5133205"/>
        </a:xfrm>
        <a:prstGeom prst="roundRect">
          <a:avLst>
            <a:gd name="adj" fmla="val 8500"/>
          </a:avLst>
        </a:prstGeom>
        <a:solidFill>
          <a:schemeClr val="bg2">
            <a:lumMod val="40000"/>
            <a:lumOff val="6000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3983937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Доверенная корпоративная ОС Тайзен</a:t>
          </a:r>
          <a:endParaRPr lang="ru-RU" sz="2600" kern="1200" dirty="0"/>
        </a:p>
      </dsp:txBody>
      <dsp:txXfrm>
        <a:off x="127794" y="127794"/>
        <a:ext cx="8376170" cy="4877617"/>
      </dsp:txXfrm>
    </dsp:sp>
    <dsp:sp modelId="{8E11C815-A542-D342-A0C7-3CBCD77FA797}">
      <dsp:nvSpPr>
        <dsp:cNvPr id="0" name=""/>
        <dsp:cNvSpPr/>
      </dsp:nvSpPr>
      <dsp:spPr>
        <a:xfrm>
          <a:off x="215793" y="1283301"/>
          <a:ext cx="1294763" cy="874624"/>
        </a:xfrm>
        <a:prstGeom prst="roundRect">
          <a:avLst>
            <a:gd name="adj" fmla="val 105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Сертификат ФСТЭК</a:t>
          </a:r>
          <a:endParaRPr lang="ru-RU" sz="1300" kern="1200" dirty="0"/>
        </a:p>
      </dsp:txBody>
      <dsp:txXfrm>
        <a:off x="242691" y="1310199"/>
        <a:ext cx="1240967" cy="820828"/>
      </dsp:txXfrm>
    </dsp:sp>
    <dsp:sp modelId="{7171841E-318E-B34E-8159-AE7CB62AD32B}">
      <dsp:nvSpPr>
        <dsp:cNvPr id="0" name=""/>
        <dsp:cNvSpPr/>
      </dsp:nvSpPr>
      <dsp:spPr>
        <a:xfrm>
          <a:off x="215793" y="2189441"/>
          <a:ext cx="1294763" cy="874624"/>
        </a:xfrm>
        <a:prstGeom prst="roundRect">
          <a:avLst>
            <a:gd name="adj" fmla="val 105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Принцип «Белых списков»</a:t>
          </a:r>
          <a:endParaRPr lang="ru-RU" sz="1300" kern="1200" dirty="0"/>
        </a:p>
      </dsp:txBody>
      <dsp:txXfrm>
        <a:off x="242691" y="2216339"/>
        <a:ext cx="1240967" cy="820828"/>
      </dsp:txXfrm>
    </dsp:sp>
    <dsp:sp modelId="{84A30FE9-3142-884E-BCA8-1ED754B461F8}">
      <dsp:nvSpPr>
        <dsp:cNvPr id="0" name=""/>
        <dsp:cNvSpPr/>
      </dsp:nvSpPr>
      <dsp:spPr>
        <a:xfrm>
          <a:off x="215793" y="3095582"/>
          <a:ext cx="1294763" cy="874624"/>
        </a:xfrm>
        <a:prstGeom prst="roundRect">
          <a:avLst>
            <a:gd name="adj" fmla="val 105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Только подписанные сертификатом приложения</a:t>
          </a:r>
          <a:endParaRPr lang="ru-RU" sz="1300" kern="1200" dirty="0"/>
        </a:p>
      </dsp:txBody>
      <dsp:txXfrm>
        <a:off x="242691" y="3122480"/>
        <a:ext cx="1240967" cy="820828"/>
      </dsp:txXfrm>
    </dsp:sp>
    <dsp:sp modelId="{6030E410-482C-E34B-A13A-11C8765BE735}">
      <dsp:nvSpPr>
        <dsp:cNvPr id="0" name=""/>
        <dsp:cNvSpPr/>
      </dsp:nvSpPr>
      <dsp:spPr>
        <a:xfrm>
          <a:off x="215793" y="4001722"/>
          <a:ext cx="1294763" cy="874624"/>
        </a:xfrm>
        <a:prstGeom prst="roundRect">
          <a:avLst>
            <a:gd name="adj" fmla="val 105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Доверенная активация В2В функционала</a:t>
          </a:r>
          <a:endParaRPr lang="ru-RU" sz="1300" kern="1200" dirty="0"/>
        </a:p>
      </dsp:txBody>
      <dsp:txXfrm>
        <a:off x="242691" y="4028620"/>
        <a:ext cx="1240967" cy="820828"/>
      </dsp:txXfrm>
    </dsp:sp>
    <dsp:sp modelId="{A716F9B7-26D6-834C-B25A-47132C26FBF5}">
      <dsp:nvSpPr>
        <dsp:cNvPr id="0" name=""/>
        <dsp:cNvSpPr/>
      </dsp:nvSpPr>
      <dsp:spPr>
        <a:xfrm>
          <a:off x="1726351" y="1283301"/>
          <a:ext cx="6689612" cy="3593243"/>
        </a:xfrm>
        <a:prstGeom prst="roundRect">
          <a:avLst>
            <a:gd name="adj" fmla="val 10500"/>
          </a:avLst>
        </a:prstGeom>
        <a:solidFill>
          <a:schemeClr val="bg2">
            <a:lumMod val="60000"/>
            <a:lumOff val="4000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228171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Безопасность</a:t>
          </a:r>
          <a:endParaRPr lang="ru-RU" sz="2600" kern="1200" dirty="0"/>
        </a:p>
      </dsp:txBody>
      <dsp:txXfrm>
        <a:off x="1836856" y="1393806"/>
        <a:ext cx="6468602" cy="3372233"/>
      </dsp:txXfrm>
    </dsp:sp>
    <dsp:sp modelId="{1DC7FCC7-5B12-FB4C-B1BC-6A39E1664935}">
      <dsp:nvSpPr>
        <dsp:cNvPr id="0" name=""/>
        <dsp:cNvSpPr/>
      </dsp:nvSpPr>
      <dsp:spPr>
        <a:xfrm>
          <a:off x="1893591" y="2540936"/>
          <a:ext cx="1337922" cy="660793"/>
        </a:xfrm>
        <a:prstGeom prst="roundRect">
          <a:avLst>
            <a:gd name="adj" fmla="val 105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Шифрование связи</a:t>
          </a:r>
          <a:endParaRPr lang="ru-RU" sz="1300" kern="1200" dirty="0"/>
        </a:p>
      </dsp:txBody>
      <dsp:txXfrm>
        <a:off x="1913913" y="2561258"/>
        <a:ext cx="1297278" cy="620149"/>
      </dsp:txXfrm>
    </dsp:sp>
    <dsp:sp modelId="{030D01CC-3F87-7E4D-979A-05C81E16DF28}">
      <dsp:nvSpPr>
        <dsp:cNvPr id="0" name=""/>
        <dsp:cNvSpPr/>
      </dsp:nvSpPr>
      <dsp:spPr>
        <a:xfrm>
          <a:off x="1893591" y="3243139"/>
          <a:ext cx="1337922" cy="660793"/>
        </a:xfrm>
        <a:prstGeom prst="roundRect">
          <a:avLst>
            <a:gd name="adj" fmla="val 105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Шифрование данных на устройстве</a:t>
          </a:r>
          <a:endParaRPr lang="ru-RU" sz="1300" kern="1200" dirty="0"/>
        </a:p>
      </dsp:txBody>
      <dsp:txXfrm>
        <a:off x="1913913" y="3263461"/>
        <a:ext cx="1297278" cy="620149"/>
      </dsp:txXfrm>
    </dsp:sp>
    <dsp:sp modelId="{10532D3B-1022-D04A-933F-4E19F2B41799}">
      <dsp:nvSpPr>
        <dsp:cNvPr id="0" name=""/>
        <dsp:cNvSpPr/>
      </dsp:nvSpPr>
      <dsp:spPr>
        <a:xfrm>
          <a:off x="1893591" y="3945343"/>
          <a:ext cx="1337922" cy="660793"/>
        </a:xfrm>
        <a:prstGeom prst="roundRect">
          <a:avLst>
            <a:gd name="adj" fmla="val 105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Управление политиками безопасности</a:t>
          </a:r>
          <a:endParaRPr lang="ru-RU" sz="1300" kern="1200" dirty="0"/>
        </a:p>
      </dsp:txBody>
      <dsp:txXfrm>
        <a:off x="1913913" y="3965665"/>
        <a:ext cx="1297278" cy="620149"/>
      </dsp:txXfrm>
    </dsp:sp>
    <dsp:sp modelId="{EAD78E4E-7456-C44B-B431-D2891CC71FB1}">
      <dsp:nvSpPr>
        <dsp:cNvPr id="0" name=""/>
        <dsp:cNvSpPr/>
      </dsp:nvSpPr>
      <dsp:spPr>
        <a:xfrm>
          <a:off x="3409544" y="2566602"/>
          <a:ext cx="4790625" cy="2053282"/>
        </a:xfrm>
        <a:prstGeom prst="roundRect">
          <a:avLst>
            <a:gd name="adj" fmla="val 10500"/>
          </a:avLst>
        </a:prstGeom>
        <a:solidFill>
          <a:schemeClr val="bg2">
            <a:lumMod val="60000"/>
            <a:lumOff val="4000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1158964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Корпоративные приложения</a:t>
          </a:r>
          <a:endParaRPr lang="ru-RU" sz="2600" kern="1200" dirty="0"/>
        </a:p>
      </dsp:txBody>
      <dsp:txXfrm>
        <a:off x="3472690" y="2629748"/>
        <a:ext cx="4664333" cy="1926990"/>
      </dsp:txXfrm>
    </dsp:sp>
    <dsp:sp modelId="{38D88A89-B56C-5040-AD4F-B398E8CDE0F7}">
      <dsp:nvSpPr>
        <dsp:cNvPr id="0" name=""/>
        <dsp:cNvSpPr/>
      </dsp:nvSpPr>
      <dsp:spPr>
        <a:xfrm>
          <a:off x="3529310" y="3490579"/>
          <a:ext cx="4551094" cy="923976"/>
        </a:xfrm>
        <a:prstGeom prst="roundRect">
          <a:avLst>
            <a:gd name="adj" fmla="val 105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ПАРТНЕРЫ</a:t>
          </a:r>
          <a:endParaRPr lang="ru-RU" sz="1300" kern="1200" dirty="0"/>
        </a:p>
      </dsp:txBody>
      <dsp:txXfrm>
        <a:off x="3557725" y="3518994"/>
        <a:ext cx="4494264" cy="8671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D60CB-C522-4C85-B514-F1B256553D1B}" type="datetimeFigureOut">
              <a:rPr lang="ko-KR" altLang="en-US" smtClean="0"/>
              <a:pPr/>
              <a:t>2016-04-04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DB8A0-CE5F-49AC-B28B-D0DD943FF7C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8673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66DB6-2607-7747-B64E-78FB0823256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33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7380" y="514292"/>
            <a:ext cx="5610428" cy="1944890"/>
          </a:xfrm>
        </p:spPr>
        <p:txBody>
          <a:bodyPr anchor="b" anchorCtr="0">
            <a:normAutofit/>
          </a:bodyPr>
          <a:lstStyle>
            <a:lvl1pPr algn="r"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7894" y="2590602"/>
            <a:ext cx="4759913" cy="1531571"/>
          </a:xfrm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45" y="3764492"/>
            <a:ext cx="9915346" cy="3093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303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6183"/>
          </a:xfrm>
          <a:prstGeom prst="rect">
            <a:avLst/>
          </a:prstGeom>
        </p:spPr>
        <p:txBody>
          <a:bodyPr lIns="107287" tIns="53643" rIns="107287" bIns="53643"/>
          <a:lstStyle/>
          <a:p>
            <a:pPr defTabSz="457200" latinLnBrk="0"/>
            <a:fld id="{54155FED-5094-43B4-B6F8-22F51B2E6F9E}" type="datetimeFigureOut">
              <a:rPr lang="ko-KR" altLang="en-US" smtClean="0">
                <a:solidFill>
                  <a:prstClr val="black"/>
                </a:solidFill>
              </a:rPr>
              <a:pPr defTabSz="457200" latinLnBrk="0"/>
              <a:t>2016-04-04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6183"/>
          </a:xfrm>
          <a:prstGeom prst="rect">
            <a:avLst/>
          </a:prstGeom>
        </p:spPr>
        <p:txBody>
          <a:bodyPr lIns="107287" tIns="53643" rIns="107287" bIns="53643"/>
          <a:lstStyle/>
          <a:p>
            <a:pPr defTabSz="457200" latinLnBrk="0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6183"/>
          </a:xfrm>
          <a:prstGeom prst="rect">
            <a:avLst/>
          </a:prstGeom>
        </p:spPr>
        <p:txBody>
          <a:bodyPr lIns="107287" tIns="53643" rIns="107287" bIns="53643"/>
          <a:lstStyle/>
          <a:p>
            <a:pPr defTabSz="457200" latinLnBrk="0"/>
            <a:fld id="{93FD50B5-6B37-43DC-9ED9-CAF856EB5DD8}" type="slidenum">
              <a:rPr lang="ko-KR" altLang="en-US" smtClean="0">
                <a:solidFill>
                  <a:prstClr val="black"/>
                </a:solidFill>
              </a:rPr>
              <a:pPr defTabSz="457200" latinLnBrk="0"/>
              <a:t>‹#›</a:t>
            </a:fld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7353829" cy="702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b="1">
                <a:latin typeface="Calibri" panose="020F0502020204030204" pitchFamily="34" charset="0"/>
              </a:defRPr>
            </a:lvl1pPr>
            <a:lvl2pPr>
              <a:defRPr sz="3300"/>
            </a:lvl2pPr>
            <a:lvl3pPr>
              <a:defRPr sz="3300"/>
            </a:lvl3pPr>
            <a:lvl4pPr>
              <a:defRPr sz="3300"/>
            </a:lvl4pPr>
            <a:lvl5pPr>
              <a:defRPr sz="33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7218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tizen_template_0805_w2-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22" y="-33007"/>
            <a:ext cx="9972019" cy="690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직선 연결선 7"/>
          <p:cNvCxnSpPr/>
          <p:nvPr userDrawn="1"/>
        </p:nvCxnSpPr>
        <p:spPr>
          <a:xfrm>
            <a:off x="272480" y="664501"/>
            <a:ext cx="936104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272480" y="85560"/>
            <a:ext cx="8915400" cy="480053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 dirty="0" smtClean="0"/>
              <a:t>SUBJECT</a:t>
            </a:r>
            <a:endParaRPr lang="ko-KR" altLang="en-US" dirty="0"/>
          </a:p>
        </p:txBody>
      </p:sp>
      <p:pic>
        <p:nvPicPr>
          <p:cNvPr id="7" name="Picture 2" descr="C:\Users\user\Desktop\무제-1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" t="3696" r="3839" b="82169"/>
          <a:stretch/>
        </p:blipFill>
        <p:spPr bwMode="auto">
          <a:xfrm>
            <a:off x="7761312" y="6432551"/>
            <a:ext cx="1794199" cy="36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슬라이드 번호 개체 틀 4"/>
          <p:cNvSpPr txBox="1">
            <a:spLocks/>
          </p:cNvSpPr>
          <p:nvPr userDrawn="1"/>
        </p:nvSpPr>
        <p:spPr>
          <a:xfrm>
            <a:off x="9087460" y="6432551"/>
            <a:ext cx="766328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defPPr>
              <a:defRPr lang="ko-KR"/>
            </a:defPPr>
            <a:lvl1pPr marL="0" algn="r" defTabSz="914400" rtl="0" eaLnBrk="1" latinLnBrk="1" hangingPunct="1">
              <a:defRPr sz="600" kern="1200">
                <a:solidFill>
                  <a:schemeClr val="tx1">
                    <a:tint val="75000"/>
                  </a:schemeClr>
                </a:solidFill>
                <a:latin typeface="Tizen" pitchFamily="34" charset="0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881B11-0ADC-49B5-BF39-AA9D54CDCC5D}" type="slidenum">
              <a:rPr lang="ko-KR" altLang="en-US" sz="1200" smtClean="0">
                <a:solidFill>
                  <a:srgbClr val="0070C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pPr/>
              <a:t>‹#›</a:t>
            </a:fld>
            <a:endParaRPr lang="ko-KR" altLang="en-US" sz="1200" dirty="0">
              <a:solidFill>
                <a:srgbClr val="0070C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14940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72482" y="249013"/>
            <a:ext cx="9439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ko-KR" altLang="en-US" sz="3200" b="1" i="1">
                <a:ln w="17780" cmpd="sng">
                  <a:solidFill>
                    <a:schemeClr val="accent1"/>
                  </a:solidFill>
                  <a:prstDash val="solid"/>
                  <a:miter lim="800000"/>
                </a:ln>
                <a:solidFill>
                  <a:schemeClr val="accent1"/>
                </a:solidFill>
                <a:latin typeface="Calibri" panose="020F0502020204030204" pitchFamily="34" charset="0"/>
                <a:ea typeface="+mn-ea"/>
                <a:cs typeface="Tahoma" panose="020B0604030504040204" pitchFamily="34" charset="0"/>
              </a:defRPr>
            </a:lvl1pPr>
          </a:lstStyle>
          <a:p>
            <a:pPr marL="0" lvl="0" algn="l"/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grpSp>
        <p:nvGrpSpPr>
          <p:cNvPr id="4" name="그룹 3"/>
          <p:cNvGrpSpPr/>
          <p:nvPr userDrawn="1"/>
        </p:nvGrpSpPr>
        <p:grpSpPr>
          <a:xfrm rot="21391493">
            <a:off x="8639664" y="-645237"/>
            <a:ext cx="1743006" cy="1435315"/>
            <a:chOff x="8698100" y="-573858"/>
            <a:chExt cx="1743006" cy="1435315"/>
          </a:xfrm>
        </p:grpSpPr>
        <p:pic>
          <p:nvPicPr>
            <p:cNvPr id="7" name="그림 6" descr="목3.png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9157254">
              <a:off x="9345435" y="-573858"/>
              <a:ext cx="486718" cy="1373291"/>
            </a:xfrm>
            <a:prstGeom prst="rect">
              <a:avLst/>
            </a:prstGeom>
          </p:spPr>
        </p:pic>
        <p:pic>
          <p:nvPicPr>
            <p:cNvPr id="9" name="그림 8" descr="목2.png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7103023">
              <a:off x="9351181" y="-290212"/>
              <a:ext cx="543216" cy="1492407"/>
            </a:xfrm>
            <a:prstGeom prst="rect">
              <a:avLst/>
            </a:prstGeom>
          </p:spPr>
        </p:pic>
        <p:pic>
          <p:nvPicPr>
            <p:cNvPr id="10" name="그림 9" descr="목4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1476535">
              <a:off x="8698100" y="-472258"/>
              <a:ext cx="1465730" cy="1254377"/>
            </a:xfrm>
            <a:prstGeom prst="rect">
              <a:avLst/>
            </a:prstGeom>
          </p:spPr>
        </p:pic>
        <p:pic>
          <p:nvPicPr>
            <p:cNvPr id="11" name="그림 10" descr="121212121212.png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20669218">
              <a:off x="8837906" y="-407446"/>
              <a:ext cx="1603200" cy="12689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3827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175" y="4561758"/>
            <a:ext cx="4148999" cy="2134607"/>
          </a:xfrm>
        </p:spPr>
        <p:txBody>
          <a:bodyPr anchor="t">
            <a:normAutofit/>
          </a:bodyPr>
          <a:lstStyle>
            <a:lvl1pPr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228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676" y="2103339"/>
            <a:ext cx="5499272" cy="2330117"/>
          </a:xfrm>
        </p:spPr>
        <p:txBody>
          <a:bodyPr anchor="t">
            <a:normAutofit/>
          </a:bodyPr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64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133" y="4410365"/>
            <a:ext cx="7069689" cy="2133119"/>
          </a:xfrm>
        </p:spPr>
        <p:txBody>
          <a:bodyPr anchor="t">
            <a:normAutofit/>
          </a:bodyPr>
          <a:lstStyle>
            <a:lvl1pPr>
              <a:defRPr sz="3600" b="0">
                <a:solidFill>
                  <a:srgbClr val="248BD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696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3121" y="2840183"/>
            <a:ext cx="4033013" cy="2959049"/>
          </a:xfrm>
        </p:spPr>
        <p:txBody>
          <a:bodyPr anchor="t">
            <a:normAutofit/>
          </a:bodyPr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357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269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32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8873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빈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194470" y="76531"/>
            <a:ext cx="9711529" cy="432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ko-KR" altLang="en-US" sz="2800" b="1" baseline="0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pPr marL="0" lvl="0" algn="l"/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cxnSp>
        <p:nvCxnSpPr>
          <p:cNvPr id="5" name="직선 연결선 4"/>
          <p:cNvCxnSpPr/>
          <p:nvPr userDrawn="1"/>
        </p:nvCxnSpPr>
        <p:spPr>
          <a:xfrm>
            <a:off x="0" y="628528"/>
            <a:ext cx="99060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내용 개체 틀 2"/>
          <p:cNvSpPr>
            <a:spLocks noGrp="1"/>
          </p:cNvSpPr>
          <p:nvPr>
            <p:ph idx="1" hasCustomPrompt="1"/>
          </p:nvPr>
        </p:nvSpPr>
        <p:spPr>
          <a:xfrm>
            <a:off x="272482" y="799642"/>
            <a:ext cx="9439049" cy="1189496"/>
          </a:xfrm>
          <a:prstGeom prst="rect">
            <a:avLst/>
          </a:prstGeom>
        </p:spPr>
        <p:txBody>
          <a:bodyPr tIns="0">
            <a:noAutofit/>
          </a:bodyPr>
          <a:lstStyle>
            <a:lvl1pPr marL="266700" marR="0" indent="-266700" algn="l" defTabSz="914400" rtl="0" eaLnBrk="0" fontAlgn="auto" latinLnBrk="0" hangingPunct="0">
              <a:lnSpc>
                <a:spcPct val="120000"/>
              </a:lnSpc>
              <a:spcBef>
                <a:spcPts val="1000"/>
              </a:spcBef>
              <a:spcAft>
                <a:spcPts val="300"/>
              </a:spcAft>
              <a:buClr>
                <a:srgbClr val="002060"/>
              </a:buClr>
              <a:buSzPct val="100000"/>
              <a:buFont typeface="Wingdings" pitchFamily="2" charset="2"/>
              <a:buBlip>
                <a:blip r:embed="rId2"/>
              </a:buBlip>
              <a:tabLst>
                <a:tab pos="361950" algn="l"/>
              </a:tabLst>
              <a:defRPr sz="2400" b="1">
                <a:latin typeface="맑은 고딕" pitchFamily="50" charset="-127"/>
                <a:ea typeface="맑은 고딕" pitchFamily="50" charset="-127"/>
              </a:defRPr>
            </a:lvl1pPr>
            <a:lvl2pPr marL="444500" indent="-177800" latinLnBrk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맑은 고딕" pitchFamily="50" charset="-127"/>
              <a:buChar char="-"/>
              <a:defRPr sz="2000">
                <a:latin typeface="맑은 고딕" pitchFamily="50" charset="-127"/>
                <a:ea typeface="맑은 고딕" pitchFamily="50" charset="-127"/>
              </a:defRPr>
            </a:lvl2pPr>
            <a:lvl3pPr marL="622300" indent="-177800" latinLnBrk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맑은 고딕" pitchFamily="50" charset="-127"/>
                <a:ea typeface="맑은 고딕" pitchFamily="50" charset="-127"/>
              </a:defRPr>
            </a:lvl3pPr>
            <a:lvl4pPr marL="714375" indent="-152400" latinLnBrk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Font typeface="맑은 고딕" pitchFamily="50" charset="-127"/>
              <a:buChar char="-"/>
              <a:defRPr sz="1600">
                <a:latin typeface="맑은 고딕" pitchFamily="50" charset="-127"/>
                <a:ea typeface="맑은 고딕" pitchFamily="50" charset="-127"/>
              </a:defRPr>
            </a:lvl4pPr>
            <a:lvl5pPr marL="898525" indent="-144463" latinLnBrk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defRPr sz="1400" b="0">
                <a:latin typeface="맑은 고딕" pitchFamily="50" charset="-127"/>
                <a:ea typeface="맑은 고딕" pitchFamily="50" charset="-127"/>
              </a:defRPr>
            </a:lvl5pPr>
          </a:lstStyle>
          <a:p>
            <a:pPr marL="266700" indent="-266700" eaLnBrk="0" latinLnBrk="0" hangingPunct="0">
              <a:lnSpc>
                <a:spcPct val="140000"/>
              </a:lnSpc>
              <a:buSzPct val="100000"/>
              <a:buBlip>
                <a:blip r:embed="rId2"/>
              </a:buBlip>
              <a:defRPr/>
            </a:pPr>
            <a:r>
              <a:rPr lang="ko-KR" altLang="en-US" b="1" kern="0" dirty="0" smtClean="0">
                <a:solidFill>
                  <a:srgbClr val="000000"/>
                </a:solidFill>
                <a:latin typeface="+mn-ea"/>
                <a:sym typeface="Wingdings" pitchFamily="2" charset="2"/>
              </a:rPr>
              <a:t>첫째 수준</a:t>
            </a:r>
            <a:endParaRPr lang="en-US" altLang="ko-KR" b="1" kern="0" dirty="0" smtClean="0">
              <a:solidFill>
                <a:srgbClr val="000000"/>
              </a:solidFill>
              <a:latin typeface="+mn-ea"/>
              <a:sym typeface="Wingdings" pitchFamily="2" charset="2"/>
            </a:endParaRP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5283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45679"/>
            <a:ext cx="8915400" cy="95451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261821"/>
            <a:ext cx="8915400" cy="4509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dirty="0" smtClean="0"/>
              <a:t>Click to edit Master text styles</a:t>
            </a:r>
          </a:p>
          <a:p>
            <a:pPr lvl="1"/>
            <a:r>
              <a:rPr lang="en-US" altLang="ja-JP" dirty="0" smtClean="0"/>
              <a:t>This is a second level bullet</a:t>
            </a:r>
          </a:p>
          <a:p>
            <a:pPr lvl="2"/>
            <a:r>
              <a:rPr lang="en-US" altLang="ja-JP" dirty="0" smtClean="0"/>
              <a:t>This is a numbered second level</a:t>
            </a:r>
          </a:p>
          <a:p>
            <a:pPr lvl="3"/>
            <a:r>
              <a:rPr lang="en-US" altLang="ja-JP" dirty="0" smtClean="0"/>
              <a:t>This is an </a:t>
            </a:r>
            <a:r>
              <a:rPr lang="en-US" altLang="ja-JP" dirty="0" err="1" smtClean="0"/>
              <a:t>unbulleted</a:t>
            </a:r>
            <a:r>
              <a:rPr lang="en-US" altLang="ja-JP" dirty="0" smtClean="0"/>
              <a:t> second level</a:t>
            </a:r>
          </a:p>
          <a:p>
            <a:pPr lvl="4"/>
            <a:r>
              <a:rPr lang="en-US" altLang="ja-JP" dirty="0" smtClean="0"/>
              <a:t>This is a code second level</a:t>
            </a:r>
          </a:p>
          <a:p>
            <a:pPr lvl="5"/>
            <a:r>
              <a:rPr lang="en-US" altLang="ja-JP" dirty="0" smtClean="0"/>
              <a:t>This is a privileged code second level</a:t>
            </a:r>
          </a:p>
          <a:p>
            <a:pPr lvl="6"/>
            <a:r>
              <a:rPr lang="en-US" altLang="ja-JP" dirty="0" smtClean="0"/>
              <a:t>This is a third level bullet</a:t>
            </a:r>
          </a:p>
          <a:p>
            <a:pPr lvl="7"/>
            <a:r>
              <a:rPr lang="en-US" altLang="ja-JP" dirty="0" smtClean="0"/>
              <a:t>This is a numbered third level</a:t>
            </a:r>
          </a:p>
          <a:p>
            <a:pPr lvl="8"/>
            <a:r>
              <a:rPr lang="en-US" altLang="ja-JP" dirty="0" smtClean="0"/>
              <a:t>This is a plain third level</a:t>
            </a:r>
            <a:endParaRPr lang="en-US" altLang="ja-JP" dirty="0"/>
          </a:p>
        </p:txBody>
      </p:sp>
      <p:sp>
        <p:nvSpPr>
          <p:cNvPr id="9" name="TextBox 7"/>
          <p:cNvSpPr txBox="1">
            <a:spLocks noChangeArrowheads="1"/>
          </p:cNvSpPr>
          <p:nvPr userDrawn="1"/>
        </p:nvSpPr>
        <p:spPr bwMode="auto">
          <a:xfrm>
            <a:off x="132731" y="6357052"/>
            <a:ext cx="3097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200" eaLnBrk="1" latinLnBrk="0" hangingPunct="1">
              <a:defRPr/>
            </a:pPr>
            <a:fld id="{93EB3A7C-3BC8-4347-96A5-6A7A52B2D30C}" type="slidenum">
              <a:rPr lang="en-US" sz="800" smtClean="0">
                <a:solidFill>
                  <a:srgbClr val="2A3C4A"/>
                </a:solidFill>
                <a:latin typeface="Arial"/>
                <a:cs typeface="Arial"/>
              </a:rPr>
              <a:pPr defTabSz="457200" eaLnBrk="1" latinLnBrk="0" hangingPunct="1">
                <a:defRPr/>
              </a:pPr>
              <a:t>‹#›</a:t>
            </a:fld>
            <a:endParaRPr lang="en-US" sz="800" dirty="0" smtClean="0">
              <a:solidFill>
                <a:srgbClr val="2A3C4A"/>
              </a:solidFill>
              <a:latin typeface="Arial"/>
              <a:cs typeface="Arial"/>
            </a:endParaRPr>
          </a:p>
        </p:txBody>
      </p:sp>
      <p:pic>
        <p:nvPicPr>
          <p:cNvPr id="13" name="Picture 2" descr="Tizen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141759" y="6103745"/>
            <a:ext cx="1602341" cy="4893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685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90" r:id="rId10"/>
    <p:sldLayoutId id="2147483692" r:id="rId11"/>
    <p:sldLayoutId id="2147483693" r:id="rId1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accent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000" b="1" kern="1200">
          <a:solidFill>
            <a:schemeClr val="accent2"/>
          </a:solidFill>
          <a:latin typeface="Arial"/>
          <a:ea typeface="+mn-ea"/>
          <a:cs typeface="Arial"/>
        </a:defRPr>
      </a:lvl1pPr>
      <a:lvl2pPr marL="688975" indent="-34925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1800" kern="1200">
          <a:solidFill>
            <a:schemeClr val="accent2"/>
          </a:solidFill>
          <a:latin typeface="Arial"/>
          <a:ea typeface="+mn-ea"/>
          <a:cs typeface="Arial"/>
        </a:defRPr>
      </a:lvl2pPr>
      <a:lvl3pPr marL="688975" indent="-347663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AutoNum type="arabicPlain"/>
        <a:defRPr sz="1800" kern="1200">
          <a:solidFill>
            <a:schemeClr val="accent2"/>
          </a:solidFill>
          <a:latin typeface="Arial"/>
          <a:ea typeface="+mn-ea"/>
          <a:cs typeface="Arial"/>
        </a:defRPr>
      </a:lvl3pPr>
      <a:lvl4pPr marL="688975" indent="-347663" algn="l" defTabSz="457200" rtl="0" eaLnBrk="1" latinLnBrk="0" hangingPunct="1">
        <a:spcBef>
          <a:spcPct val="20000"/>
        </a:spcBef>
        <a:buClr>
          <a:schemeClr val="accent2"/>
        </a:buClr>
        <a:buFont typeface="Lucida Grande"/>
        <a:buChar char=" "/>
        <a:defRPr sz="1800" kern="1200">
          <a:solidFill>
            <a:schemeClr val="accent2"/>
          </a:solidFill>
          <a:latin typeface="Arial"/>
          <a:ea typeface="+mn-ea"/>
          <a:cs typeface="Arial"/>
        </a:defRPr>
      </a:lvl4pPr>
      <a:lvl5pPr marL="688975" indent="-347663" algn="l" defTabSz="457200" rtl="0" eaLnBrk="1" latinLnBrk="0" hangingPunct="1">
        <a:spcBef>
          <a:spcPct val="20000"/>
        </a:spcBef>
        <a:buClr>
          <a:schemeClr val="accent2"/>
        </a:buClr>
        <a:buFont typeface="Lucida Grande"/>
        <a:buChar char="$"/>
        <a:defRPr sz="1800" b="1" kern="1200">
          <a:solidFill>
            <a:schemeClr val="accent2"/>
          </a:solidFill>
          <a:latin typeface="Courier New"/>
          <a:ea typeface="+mn-ea"/>
          <a:cs typeface="Courier New"/>
        </a:defRPr>
      </a:lvl5pPr>
      <a:lvl6pPr marL="688975" indent="-347663" algn="l" defTabSz="457200" rtl="0" eaLnBrk="1" latinLnBrk="0" hangingPunct="1">
        <a:spcBef>
          <a:spcPct val="20000"/>
        </a:spcBef>
        <a:buClr>
          <a:schemeClr val="accent2"/>
        </a:buClr>
        <a:buFont typeface="Lucida Grande"/>
        <a:buChar char="#"/>
        <a:defRPr sz="1800" b="1" kern="1200" baseline="0">
          <a:solidFill>
            <a:schemeClr val="accent2"/>
          </a:solidFill>
          <a:latin typeface="Courier New"/>
          <a:ea typeface="+mn-ea"/>
          <a:cs typeface="Courier New"/>
        </a:defRPr>
      </a:lvl6pPr>
      <a:lvl7pPr marL="969963" indent="-280988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1400" kern="1200">
          <a:solidFill>
            <a:schemeClr val="accent2"/>
          </a:solidFill>
          <a:latin typeface="+mn-lt"/>
          <a:ea typeface="+mn-ea"/>
          <a:cs typeface="+mn-cs"/>
        </a:defRPr>
      </a:lvl7pPr>
      <a:lvl8pPr marL="969963" indent="-280988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AutoNum type="arabicPlain"/>
        <a:defRPr sz="1400" kern="1200">
          <a:solidFill>
            <a:schemeClr val="accent2"/>
          </a:solidFill>
          <a:latin typeface="+mn-lt"/>
          <a:ea typeface="+mn-ea"/>
          <a:cs typeface="+mn-cs"/>
        </a:defRPr>
      </a:lvl8pPr>
      <a:lvl9pPr marL="969963" indent="-280988" algn="l" defTabSz="457200" rtl="0" eaLnBrk="1" latinLnBrk="0" hangingPunct="1">
        <a:spcBef>
          <a:spcPct val="20000"/>
        </a:spcBef>
        <a:buClr>
          <a:schemeClr val="accent2"/>
        </a:buClr>
        <a:buFont typeface="Lucida Grande"/>
        <a:buChar char=" "/>
        <a:defRPr sz="1400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11" Type="http://schemas.openxmlformats.org/officeDocument/2006/relationships/image" Target="../media/image44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43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microsoft.com/office/2007/relationships/hdphoto" Target="../media/hdphoto1.wdp"/><Relationship Id="rId3" Type="http://schemas.openxmlformats.org/officeDocument/2006/relationships/hyperlink" Target="https://www.google.co.kr/imgres?imgurl=http://wwwcache.wraltechwire.com/asset/news/2014/08/29/13935559/SAMSUNG_GEAR_SMARTWATCH-306x300.jpg&amp;imgrefurl=http://wraltechwire.com/tag/telecommunications_and_wireless/1/&amp;docid=kyGWW7tpUKrvuM&amp;tbnid=99wBMTcEif5JFM&amp;w=306&amp;h=300&amp;ei=mW4WVIH_OoSB8QW30oCwCQ&amp;ved=0CAMQxiAwAQ&amp;iact=c" TargetMode="External"/><Relationship Id="rId7" Type="http://schemas.openxmlformats.org/officeDocument/2006/relationships/image" Target="../media/image22.jpeg"/><Relationship Id="rId12" Type="http://schemas.openxmlformats.org/officeDocument/2006/relationships/image" Target="../media/image27.png"/><Relationship Id="rId17" Type="http://schemas.openxmlformats.org/officeDocument/2006/relationships/image" Target="../media/image30.png"/><Relationship Id="rId2" Type="http://schemas.openxmlformats.org/officeDocument/2006/relationships/image" Target="../media/image18.jpe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5" Type="http://schemas.microsoft.com/office/2007/relationships/hdphoto" Target="../media/hdphoto2.wdp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528" y="980728"/>
            <a:ext cx="8915400" cy="2448272"/>
          </a:xfrm>
        </p:spPr>
        <p:txBody>
          <a:bodyPr anchor="ctr" anchorCtr="0">
            <a:normAutofit/>
          </a:bodyPr>
          <a:lstStyle/>
          <a:p>
            <a:r>
              <a:rPr lang="ru-RU" sz="4800" dirty="0"/>
              <a:t>ОС Тайзен - </a:t>
            </a:r>
            <a:r>
              <a:rPr lang="en-US" sz="4800" dirty="0"/>
              <a:t>Open Source </a:t>
            </a:r>
            <a:r>
              <a:rPr lang="ru-RU" sz="4800" dirty="0"/>
              <a:t>платформа для разработки защищенных решений</a:t>
            </a:r>
            <a:endParaRPr lang="en-US" sz="4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" name="Picture 2" descr="C:\Users\admin\Desktop\tiz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064" y="3717032"/>
            <a:ext cx="2055857" cy="203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22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Типичные </a:t>
            </a:r>
            <a:r>
              <a:rPr lang="ru-RU" dirty="0" smtClean="0"/>
              <a:t>угрозы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6244" y="836712"/>
            <a:ext cx="4759743" cy="4239759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ko-KR"/>
            </a:defPPr>
            <a:lvl1pPr marL="180975">
              <a:defRPr sz="3200" b="1">
                <a:solidFill>
                  <a:prstClr val="black">
                    <a:lumMod val="85000"/>
                    <a:lumOff val="15000"/>
                  </a:prstClr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marL="523875" indent="-342900" defTabSz="914351" fontAlgn="auto" latinLnBrk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ru-RU" altLang="ko-KR" sz="2000" b="0" dirty="0" smtClean="0">
                <a:solidFill>
                  <a:srgbClr val="F79646">
                    <a:lumMod val="75000"/>
                  </a:srgbClr>
                </a:solidFill>
                <a:cs typeface="Arial" pitchFamily="34" charset="0"/>
              </a:rPr>
              <a:t>Зараженные приложения</a:t>
            </a:r>
          </a:p>
          <a:p>
            <a:pPr marL="523875" indent="-342900" defTabSz="914351" fontAlgn="auto" latinLnBrk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ru-RU" altLang="ko-KR" sz="2000" b="0" dirty="0" smtClean="0">
                <a:solidFill>
                  <a:srgbClr val="F79646">
                    <a:lumMod val="75000"/>
                  </a:srgbClr>
                </a:solidFill>
                <a:cs typeface="Arial" pitchFamily="34" charset="0"/>
              </a:rPr>
              <a:t>Приложения для взлома</a:t>
            </a:r>
          </a:p>
          <a:p>
            <a:pPr marL="523875" indent="-342900" defTabSz="914351" fontAlgn="auto" latinLnBrk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en-US" altLang="ko-KR" sz="2000" b="0" dirty="0" smtClean="0">
                <a:solidFill>
                  <a:srgbClr val="F79646">
                    <a:lumMod val="75000"/>
                  </a:srgbClr>
                </a:solidFill>
                <a:cs typeface="Arial" pitchFamily="34" charset="0"/>
              </a:rPr>
              <a:t>Web, email, SMS </a:t>
            </a:r>
            <a:r>
              <a:rPr kumimoji="0" lang="ru-RU" altLang="ko-KR" sz="2000" b="0" dirty="0" smtClean="0">
                <a:solidFill>
                  <a:srgbClr val="F79646">
                    <a:lumMod val="75000"/>
                  </a:srgbClr>
                </a:solidFill>
                <a:cs typeface="Arial" pitchFamily="34" charset="0"/>
              </a:rPr>
              <a:t>черви</a:t>
            </a:r>
          </a:p>
          <a:p>
            <a:pPr marL="523875" indent="-342900" defTabSz="914351" fontAlgn="auto" latinLnBrk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ru-RU" altLang="ko-KR" sz="2000" b="0" dirty="0" smtClean="0">
                <a:solidFill>
                  <a:srgbClr val="F79646">
                    <a:lumMod val="75000"/>
                  </a:srgbClr>
                </a:solidFill>
                <a:cs typeface="Arial" pitchFamily="34" charset="0"/>
              </a:rPr>
              <a:t>Кража платежных данных</a:t>
            </a:r>
          </a:p>
          <a:p>
            <a:pPr marL="523875" indent="-342900" defTabSz="914351" fontAlgn="auto" latinLnBrk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ru-RU" altLang="ko-KR" sz="2000" b="0" dirty="0" smtClean="0">
                <a:solidFill>
                  <a:srgbClr val="F79646">
                    <a:lumMod val="75000"/>
                  </a:srgbClr>
                </a:solidFill>
                <a:cs typeface="Arial" pitchFamily="34" charset="0"/>
              </a:rPr>
              <a:t>Встраивание принудительной рекламы</a:t>
            </a:r>
          </a:p>
          <a:p>
            <a:pPr marL="523875" indent="-342900" defTabSz="914351" fontAlgn="auto" latinLnBrk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ru-RU" altLang="ko-KR" sz="2000" b="0" dirty="0" smtClean="0">
                <a:solidFill>
                  <a:srgbClr val="F79646">
                    <a:lumMod val="75000"/>
                  </a:srgbClr>
                </a:solidFill>
                <a:cs typeface="Arial" pitchFamily="34" charset="0"/>
              </a:rPr>
              <a:t>Плата за разблокирование</a:t>
            </a:r>
          </a:p>
          <a:p>
            <a:pPr marL="523875" indent="-342900" defTabSz="914351" fontAlgn="auto" latinLnBrk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ru-RU" altLang="ko-KR" sz="2000" b="0" dirty="0" smtClean="0">
                <a:solidFill>
                  <a:srgbClr val="F79646">
                    <a:lumMod val="75000"/>
                  </a:srgbClr>
                </a:solidFill>
                <a:cs typeface="Arial" pitchFamily="34" charset="0"/>
              </a:rPr>
              <a:t>Прошивки на форумах</a:t>
            </a:r>
            <a:endParaRPr kumimoji="0" lang="en-US" altLang="ko-KR" sz="2000" b="0" dirty="0" smtClean="0">
              <a:solidFill>
                <a:srgbClr val="F79646">
                  <a:lumMod val="75000"/>
                </a:srgbClr>
              </a:solidFill>
              <a:cs typeface="Arial" pitchFamily="34" charset="0"/>
            </a:endParaRPr>
          </a:p>
          <a:p>
            <a:pPr marL="523875" indent="-342900" defTabSz="914351" fontAlgn="auto" latinLnBrk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ru-RU" altLang="ko-KR" sz="2000" b="0" dirty="0" smtClean="0">
                <a:solidFill>
                  <a:srgbClr val="F79646">
                    <a:lumMod val="75000"/>
                  </a:srgbClr>
                </a:solidFill>
                <a:cs typeface="Arial" pitchFamily="34" charset="0"/>
              </a:rPr>
              <a:t>Устройства, заряжающиеся через </a:t>
            </a:r>
            <a:r>
              <a:rPr kumimoji="0" lang="en-US" altLang="ko-KR" sz="2000" b="0" dirty="0" smtClean="0">
                <a:solidFill>
                  <a:srgbClr val="F79646">
                    <a:lumMod val="75000"/>
                  </a:srgbClr>
                </a:solidFill>
                <a:cs typeface="Arial" pitchFamily="34" charset="0"/>
              </a:rPr>
              <a:t>USB</a:t>
            </a:r>
          </a:p>
          <a:p>
            <a:pPr marL="523875" indent="-342900" defTabSz="914351" fontAlgn="auto" latinLnBrk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ru-RU" altLang="ko-KR" sz="2000" dirty="0" smtClean="0">
                <a:solidFill>
                  <a:srgbClr val="FF0000"/>
                </a:solidFill>
                <a:cs typeface="Arial" pitchFamily="34" charset="0"/>
              </a:rPr>
              <a:t>Государственное влияние на производителей ПО и оборудования</a:t>
            </a:r>
          </a:p>
          <a:p>
            <a:pPr marL="523875" indent="-342900" defTabSz="914351" fontAlgn="auto" latinLnBrk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kumimoji="0" lang="ru-RU" altLang="ko-KR" sz="2000" b="0" dirty="0" smtClean="0">
              <a:solidFill>
                <a:srgbClr val="F79646">
                  <a:lumMod val="75000"/>
                </a:srgbClr>
              </a:solidFill>
              <a:cs typeface="Arial" pitchFamily="34" charset="0"/>
            </a:endParaRPr>
          </a:p>
          <a:p>
            <a:pPr marL="523875" indent="-342900" defTabSz="914351" fontAlgn="auto" latinLnBrk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endParaRPr kumimoji="0" lang="ko-KR" altLang="en-US" sz="2000" b="0" dirty="0">
              <a:solidFill>
                <a:srgbClr val="F79646">
                  <a:lumMod val="75000"/>
                </a:srgbClr>
              </a:solidFill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3626" y="909243"/>
            <a:ext cx="2393520" cy="359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5008" y="914229"/>
            <a:ext cx="2367526" cy="3594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29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Архитектура доверенного </a:t>
            </a:r>
            <a:r>
              <a:rPr lang="ru-RU" altLang="ru-RU" dirty="0" smtClean="0"/>
              <a:t>терминала</a:t>
            </a:r>
            <a:endParaRPr lang="ru-RU" dirty="0"/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855693789"/>
              </p:ext>
            </p:extLst>
          </p:nvPr>
        </p:nvGraphicFramePr>
        <p:xfrm>
          <a:off x="704528" y="816075"/>
          <a:ext cx="8631758" cy="5133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Изображение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099" y="2336875"/>
            <a:ext cx="1868262" cy="43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Изображение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660" y="2263850"/>
            <a:ext cx="706826" cy="54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13" y="4793271"/>
            <a:ext cx="776886" cy="375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1" t="16335" r="28571" b="16722"/>
          <a:stretch>
            <a:fillRect/>
          </a:stretch>
        </p:blipFill>
        <p:spPr bwMode="auto">
          <a:xfrm>
            <a:off x="7023450" y="4422048"/>
            <a:ext cx="430706" cy="43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Изображение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289" y="4431573"/>
            <a:ext cx="1141995" cy="64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Изображение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071" y="4618119"/>
            <a:ext cx="467065" cy="46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Изображение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861" y="4518087"/>
            <a:ext cx="498203" cy="49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Изображение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859" y="4497463"/>
            <a:ext cx="599401" cy="591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52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latin typeface="Malgun Gothic" pitchFamily="34" charset="-127"/>
              </a:rPr>
              <a:t>Архитектура информационных систем и сервисов предприятия</a:t>
            </a:r>
            <a:endParaRPr lang="ru-RU" sz="2000" dirty="0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76" y="404664"/>
            <a:ext cx="7920880" cy="568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06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1763712" y="727076"/>
            <a:ext cx="3889375" cy="525780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Интеграция с инфраструктурой предприятия</a:t>
            </a:r>
          </a:p>
        </p:txBody>
      </p:sp>
      <p:pic>
        <p:nvPicPr>
          <p:cNvPr id="4" name="Изображение 6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5" y="5408613"/>
            <a:ext cx="747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 bwMode="auto">
          <a:xfrm>
            <a:off x="3852862" y="1158876"/>
            <a:ext cx="1763713" cy="4826000"/>
          </a:xfrm>
          <a:prstGeom prst="rect">
            <a:avLst/>
          </a:prstGeom>
          <a:solidFill>
            <a:schemeClr val="lt1">
              <a:alpha val="0"/>
            </a:schemeClr>
          </a:solidFill>
          <a:ln w="38100"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7" name="Группа 39"/>
          <p:cNvGrpSpPr>
            <a:grpSpLocks/>
          </p:cNvGrpSpPr>
          <p:nvPr/>
        </p:nvGrpSpPr>
        <p:grpSpPr bwMode="auto">
          <a:xfrm>
            <a:off x="8195475" y="4181640"/>
            <a:ext cx="1344612" cy="1460500"/>
            <a:chOff x="-300887" y="3501008"/>
            <a:chExt cx="2784655" cy="3259686"/>
          </a:xfrm>
        </p:grpSpPr>
        <p:pic>
          <p:nvPicPr>
            <p:cNvPr id="8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0887" y="3501008"/>
              <a:ext cx="2784655" cy="3259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Изображение 34" descr="unnamed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3923982"/>
              <a:ext cx="1368152" cy="2400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Группа 39"/>
          <p:cNvGrpSpPr>
            <a:grpSpLocks/>
          </p:cNvGrpSpPr>
          <p:nvPr/>
        </p:nvGrpSpPr>
        <p:grpSpPr bwMode="auto">
          <a:xfrm>
            <a:off x="8195475" y="1077913"/>
            <a:ext cx="1344612" cy="1460500"/>
            <a:chOff x="-300887" y="3501008"/>
            <a:chExt cx="2784655" cy="3259686"/>
          </a:xfrm>
        </p:grpSpPr>
        <p:pic>
          <p:nvPicPr>
            <p:cNvPr id="11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00887" y="3501008"/>
              <a:ext cx="2784655" cy="3259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Изображение 34" descr="unnamed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3923982"/>
              <a:ext cx="1368152" cy="2400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8566752" y="3094038"/>
            <a:ext cx="544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kumimoji="0" lang="ru-RU" altLang="ru-RU" sz="2800" b="1" dirty="0"/>
              <a:t>…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 bwMode="auto">
          <a:xfrm flipH="1">
            <a:off x="5364162" y="1808163"/>
            <a:ext cx="1296988" cy="317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5" name="Изображение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311401"/>
            <a:ext cx="129698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Изображение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621213"/>
            <a:ext cx="13684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 bwMode="auto">
          <a:xfrm>
            <a:off x="3995737" y="5695951"/>
            <a:ext cx="2159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Прямая соединительная линия 17"/>
          <p:cNvCxnSpPr/>
          <p:nvPr/>
        </p:nvCxnSpPr>
        <p:spPr bwMode="auto">
          <a:xfrm flipH="1">
            <a:off x="3995737" y="1879601"/>
            <a:ext cx="0" cy="38163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Прямая соединительная линия 18"/>
          <p:cNvCxnSpPr/>
          <p:nvPr/>
        </p:nvCxnSpPr>
        <p:spPr bwMode="auto">
          <a:xfrm flipH="1">
            <a:off x="6661150" y="1808163"/>
            <a:ext cx="0" cy="7191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0" name="Изображение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663701"/>
            <a:ext cx="144303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Изображение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260851"/>
            <a:ext cx="13684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Изображение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824288"/>
            <a:ext cx="13684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Изображение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463926"/>
            <a:ext cx="13684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Изображение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480051"/>
            <a:ext cx="13684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Прямая соединительная линия 24"/>
          <p:cNvCxnSpPr/>
          <p:nvPr/>
        </p:nvCxnSpPr>
        <p:spPr bwMode="auto">
          <a:xfrm>
            <a:off x="3995737" y="1879601"/>
            <a:ext cx="2159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Прямая соединительная линия 25"/>
          <p:cNvCxnSpPr/>
          <p:nvPr/>
        </p:nvCxnSpPr>
        <p:spPr bwMode="auto">
          <a:xfrm>
            <a:off x="3995737" y="2527301"/>
            <a:ext cx="2159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Прямая соединительная линия 26"/>
          <p:cNvCxnSpPr/>
          <p:nvPr/>
        </p:nvCxnSpPr>
        <p:spPr bwMode="auto">
          <a:xfrm>
            <a:off x="3995737" y="3679826"/>
            <a:ext cx="2159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Прямая соединительная линия 27"/>
          <p:cNvCxnSpPr/>
          <p:nvPr/>
        </p:nvCxnSpPr>
        <p:spPr bwMode="auto">
          <a:xfrm>
            <a:off x="3995737" y="4040188"/>
            <a:ext cx="2159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Прямая соединительная линия 28"/>
          <p:cNvCxnSpPr/>
          <p:nvPr/>
        </p:nvCxnSpPr>
        <p:spPr bwMode="auto">
          <a:xfrm>
            <a:off x="3995737" y="4471988"/>
            <a:ext cx="2159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Прямая соединительная линия 29"/>
          <p:cNvCxnSpPr/>
          <p:nvPr/>
        </p:nvCxnSpPr>
        <p:spPr bwMode="auto">
          <a:xfrm>
            <a:off x="3995737" y="4832351"/>
            <a:ext cx="2159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" name="Облако 30"/>
          <p:cNvSpPr/>
          <p:nvPr/>
        </p:nvSpPr>
        <p:spPr bwMode="auto">
          <a:xfrm>
            <a:off x="5940598" y="2383731"/>
            <a:ext cx="2088232" cy="1728192"/>
          </a:xfrm>
          <a:prstGeom prst="cloud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Молния 31"/>
          <p:cNvSpPr/>
          <p:nvPr/>
        </p:nvSpPr>
        <p:spPr bwMode="auto">
          <a:xfrm rot="17956810">
            <a:off x="7088551" y="1775979"/>
            <a:ext cx="1152128" cy="288032"/>
          </a:xfrm>
          <a:prstGeom prst="lightningBol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3" name="Изображение 4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78319">
            <a:off x="7652592" y="3663156"/>
            <a:ext cx="75247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7927"/>
          <p:cNvSpPr txBox="1">
            <a:spLocks noChangeArrowheads="1"/>
          </p:cNvSpPr>
          <p:nvPr/>
        </p:nvSpPr>
        <p:spPr bwMode="auto">
          <a:xfrm>
            <a:off x="7308850" y="4616451"/>
            <a:ext cx="603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kumimoji="0" lang="en-US" altLang="ru-RU" sz="1400"/>
              <a:t>Wi-Fi</a:t>
            </a:r>
            <a:endParaRPr kumimoji="0" lang="ru-RU" altLang="ru-RU" sz="1400"/>
          </a:p>
        </p:txBody>
      </p:sp>
      <p:sp>
        <p:nvSpPr>
          <p:cNvPr id="35" name="TextBox 37927"/>
          <p:cNvSpPr txBox="1">
            <a:spLocks noChangeArrowheads="1"/>
          </p:cNvSpPr>
          <p:nvPr/>
        </p:nvSpPr>
        <p:spPr bwMode="auto">
          <a:xfrm>
            <a:off x="7164387" y="1376363"/>
            <a:ext cx="83978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kumimoji="0" lang="en-US" altLang="ru-RU" sz="1400"/>
              <a:t>3G, LTE</a:t>
            </a:r>
            <a:endParaRPr kumimoji="0" lang="ru-RU" altLang="ru-RU" sz="1400"/>
          </a:p>
        </p:txBody>
      </p:sp>
      <p:cxnSp>
        <p:nvCxnSpPr>
          <p:cNvPr id="36" name="Прямая соединительная линия 35"/>
          <p:cNvCxnSpPr/>
          <p:nvPr/>
        </p:nvCxnSpPr>
        <p:spPr bwMode="auto">
          <a:xfrm>
            <a:off x="3421062" y="3248026"/>
            <a:ext cx="5746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7" name="Облако 36"/>
          <p:cNvSpPr/>
          <p:nvPr/>
        </p:nvSpPr>
        <p:spPr bwMode="auto">
          <a:xfrm>
            <a:off x="323974" y="1231603"/>
            <a:ext cx="1152128" cy="792088"/>
          </a:xfrm>
          <a:prstGeom prst="cloud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endParaRPr lang="ru-RU" sz="1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8" name="TextBox 37927"/>
          <p:cNvSpPr txBox="1">
            <a:spLocks noChangeArrowheads="1"/>
          </p:cNvSpPr>
          <p:nvPr/>
        </p:nvSpPr>
        <p:spPr bwMode="auto">
          <a:xfrm>
            <a:off x="484187" y="1447801"/>
            <a:ext cx="8001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kumimoji="0" lang="ru-RU" altLang="ru-RU" sz="1100" dirty="0"/>
              <a:t>Интернет</a:t>
            </a:r>
          </a:p>
        </p:txBody>
      </p:sp>
      <p:sp>
        <p:nvSpPr>
          <p:cNvPr id="39" name="TextBox 37927"/>
          <p:cNvSpPr txBox="1">
            <a:spLocks noChangeArrowheads="1"/>
          </p:cNvSpPr>
          <p:nvPr/>
        </p:nvSpPr>
        <p:spPr bwMode="auto">
          <a:xfrm>
            <a:off x="6372225" y="3032126"/>
            <a:ext cx="1152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kumimoji="0" lang="ru-RU" altLang="ru-RU" sz="1400"/>
              <a:t>ИНТЕРНЕТ</a:t>
            </a:r>
          </a:p>
        </p:txBody>
      </p:sp>
      <p:sp>
        <p:nvSpPr>
          <p:cNvPr id="40" name="TextBox 37927"/>
          <p:cNvSpPr txBox="1">
            <a:spLocks noChangeArrowheads="1"/>
          </p:cNvSpPr>
          <p:nvPr/>
        </p:nvSpPr>
        <p:spPr bwMode="auto">
          <a:xfrm>
            <a:off x="7977187" y="655638"/>
            <a:ext cx="1311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kumimoji="0" lang="ru-RU" altLang="ru-RU" sz="1400"/>
              <a:t>Смартфон на </a:t>
            </a:r>
            <a:endParaRPr kumimoji="0" lang="en-US" altLang="ru-RU" sz="1400"/>
          </a:p>
          <a:p>
            <a:pPr algn="ctr"/>
            <a:r>
              <a:rPr kumimoji="0" lang="ru-RU" altLang="ru-RU" sz="1400"/>
              <a:t>ОС </a:t>
            </a:r>
            <a:r>
              <a:rPr kumimoji="0" lang="en-US" altLang="ru-RU" sz="1400"/>
              <a:t>Tizen</a:t>
            </a:r>
            <a:endParaRPr kumimoji="0" lang="ru-RU" altLang="ru-RU" sz="1400"/>
          </a:p>
        </p:txBody>
      </p:sp>
      <p:sp>
        <p:nvSpPr>
          <p:cNvPr id="41" name="TextBox 37927"/>
          <p:cNvSpPr txBox="1">
            <a:spLocks noChangeArrowheads="1"/>
          </p:cNvSpPr>
          <p:nvPr/>
        </p:nvSpPr>
        <p:spPr bwMode="auto">
          <a:xfrm>
            <a:off x="7977187" y="5576888"/>
            <a:ext cx="1311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kumimoji="0" lang="ru-RU" altLang="ru-RU" sz="1400"/>
              <a:t>Смартфон на </a:t>
            </a:r>
            <a:endParaRPr kumimoji="0" lang="en-US" altLang="ru-RU" sz="1400"/>
          </a:p>
          <a:p>
            <a:pPr algn="ctr"/>
            <a:r>
              <a:rPr kumimoji="0" lang="ru-RU" altLang="ru-RU" sz="1400"/>
              <a:t>ОС </a:t>
            </a:r>
            <a:r>
              <a:rPr kumimoji="0" lang="en-US" altLang="ru-RU" sz="1400"/>
              <a:t>Tizen</a:t>
            </a:r>
            <a:endParaRPr kumimoji="0" lang="ru-RU" altLang="ru-RU" sz="1400"/>
          </a:p>
        </p:txBody>
      </p:sp>
      <p:sp>
        <p:nvSpPr>
          <p:cNvPr id="42" name="Облако 41"/>
          <p:cNvSpPr/>
          <p:nvPr/>
        </p:nvSpPr>
        <p:spPr bwMode="auto">
          <a:xfrm>
            <a:off x="395982" y="3895899"/>
            <a:ext cx="1152128" cy="792088"/>
          </a:xfrm>
          <a:prstGeom prst="cloud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endParaRPr lang="ru-RU" sz="1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3" name="TextBox 37927"/>
          <p:cNvSpPr txBox="1">
            <a:spLocks noChangeArrowheads="1"/>
          </p:cNvSpPr>
          <p:nvPr/>
        </p:nvSpPr>
        <p:spPr bwMode="auto">
          <a:xfrm>
            <a:off x="658150" y="4111626"/>
            <a:ext cx="5966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kumimoji="0" lang="ru-RU" altLang="ru-RU" sz="1100" dirty="0" err="1" smtClean="0"/>
              <a:t>ТфОП</a:t>
            </a:r>
            <a:endParaRPr kumimoji="0" lang="ru-RU" altLang="ru-RU" sz="1100" dirty="0"/>
          </a:p>
        </p:txBody>
      </p:sp>
      <p:cxnSp>
        <p:nvCxnSpPr>
          <p:cNvPr id="45" name="Прямая соединительная линия 44"/>
          <p:cNvCxnSpPr/>
          <p:nvPr/>
        </p:nvCxnSpPr>
        <p:spPr bwMode="auto">
          <a:xfrm>
            <a:off x="3421062" y="1663701"/>
            <a:ext cx="0" cy="27368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6" name="Прямоугольник 5"/>
          <p:cNvSpPr>
            <a:spLocks noChangeArrowheads="1"/>
          </p:cNvSpPr>
          <p:nvPr/>
        </p:nvSpPr>
        <p:spPr bwMode="auto">
          <a:xfrm>
            <a:off x="1763712" y="727076"/>
            <a:ext cx="3889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kumimoji="0" lang="ru-RU" altLang="ru-RU" sz="1800"/>
              <a:t>Защищенная сеть</a:t>
            </a:r>
            <a:r>
              <a:rPr kumimoji="0" lang="en-US" altLang="ru-RU" sz="1800"/>
              <a:t> </a:t>
            </a:r>
            <a:r>
              <a:rPr kumimoji="0" lang="ru-RU" altLang="ru-RU" sz="1800"/>
              <a:t>предприятия </a:t>
            </a:r>
          </a:p>
        </p:txBody>
      </p:sp>
      <p:pic>
        <p:nvPicPr>
          <p:cNvPr id="47" name="Изображение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7" y="3600451"/>
            <a:ext cx="1350963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37927"/>
          <p:cNvSpPr txBox="1">
            <a:spLocks noChangeArrowheads="1"/>
          </p:cNvSpPr>
          <p:nvPr/>
        </p:nvSpPr>
        <p:spPr bwMode="auto">
          <a:xfrm>
            <a:off x="2195512" y="4759326"/>
            <a:ext cx="6477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kumimoji="0" lang="ru-RU" altLang="ru-RU" sz="1100"/>
              <a:t>УПАТС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 bwMode="auto">
          <a:xfrm>
            <a:off x="3060700" y="4392613"/>
            <a:ext cx="3603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50" name="Изображение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7" y="3241676"/>
            <a:ext cx="900113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Box 37927"/>
          <p:cNvSpPr txBox="1">
            <a:spLocks noChangeArrowheads="1"/>
          </p:cNvSpPr>
          <p:nvPr/>
        </p:nvSpPr>
        <p:spPr bwMode="auto">
          <a:xfrm>
            <a:off x="1998662" y="3168651"/>
            <a:ext cx="8985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kumimoji="0" lang="en-US" altLang="ru-RU" sz="1100"/>
              <a:t>VoIP </a:t>
            </a:r>
            <a:r>
              <a:rPr kumimoji="0" lang="ru-RU" altLang="ru-RU" sz="1100"/>
              <a:t>шлюз</a:t>
            </a:r>
          </a:p>
        </p:txBody>
      </p:sp>
      <p:cxnSp>
        <p:nvCxnSpPr>
          <p:cNvPr id="52" name="Прямая соединительная линия 51"/>
          <p:cNvCxnSpPr/>
          <p:nvPr/>
        </p:nvCxnSpPr>
        <p:spPr bwMode="auto">
          <a:xfrm>
            <a:off x="2484437" y="3673476"/>
            <a:ext cx="0" cy="2873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3" name="Прямая соединительная линия 52"/>
          <p:cNvCxnSpPr>
            <a:stCxn id="50" idx="3"/>
          </p:cNvCxnSpPr>
          <p:nvPr/>
        </p:nvCxnSpPr>
        <p:spPr bwMode="auto">
          <a:xfrm flipV="1">
            <a:off x="2952750" y="3529013"/>
            <a:ext cx="468312" cy="127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4" name="Прямая соединительная линия 53"/>
          <p:cNvCxnSpPr/>
          <p:nvPr/>
        </p:nvCxnSpPr>
        <p:spPr bwMode="auto">
          <a:xfrm>
            <a:off x="1547812" y="4327526"/>
            <a:ext cx="431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55" name="Изображение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7" y="4956176"/>
            <a:ext cx="7477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Изображение 6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7" y="5335588"/>
            <a:ext cx="747713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Изображение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711" y="2239963"/>
            <a:ext cx="822225" cy="913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8" name="Прямая соединительная линия 57"/>
          <p:cNvCxnSpPr/>
          <p:nvPr/>
        </p:nvCxnSpPr>
        <p:spPr bwMode="auto">
          <a:xfrm>
            <a:off x="3060700" y="2671763"/>
            <a:ext cx="3603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9" name="TextBox 37927"/>
          <p:cNvSpPr txBox="1">
            <a:spLocks noChangeArrowheads="1"/>
          </p:cNvSpPr>
          <p:nvPr/>
        </p:nvSpPr>
        <p:spPr bwMode="auto">
          <a:xfrm>
            <a:off x="2124075" y="2024063"/>
            <a:ext cx="13287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kumimoji="0" lang="ru-RU" altLang="ru-RU" sz="1100"/>
              <a:t>Почтовый сервер</a:t>
            </a:r>
          </a:p>
        </p:txBody>
      </p:sp>
      <p:pic>
        <p:nvPicPr>
          <p:cNvPr id="60" name="Изображение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2" y="1376363"/>
            <a:ext cx="113823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Box 37927"/>
          <p:cNvSpPr txBox="1">
            <a:spLocks noChangeArrowheads="1"/>
          </p:cNvSpPr>
          <p:nvPr/>
        </p:nvSpPr>
        <p:spPr bwMode="auto">
          <a:xfrm>
            <a:off x="1800225" y="1114426"/>
            <a:ext cx="14001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kumimoji="0" lang="ru-RU" altLang="ru-RU" sz="1100"/>
              <a:t>Межсетевой экран</a:t>
            </a:r>
          </a:p>
        </p:txBody>
      </p:sp>
      <p:cxnSp>
        <p:nvCxnSpPr>
          <p:cNvPr id="62" name="Прямая соединительная линия 61"/>
          <p:cNvCxnSpPr/>
          <p:nvPr/>
        </p:nvCxnSpPr>
        <p:spPr bwMode="auto">
          <a:xfrm>
            <a:off x="2916237" y="1663701"/>
            <a:ext cx="50482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3" name="Прямая соединительная линия 62"/>
          <p:cNvCxnSpPr/>
          <p:nvPr/>
        </p:nvCxnSpPr>
        <p:spPr bwMode="auto">
          <a:xfrm>
            <a:off x="1476375" y="1592263"/>
            <a:ext cx="6477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4" name="TextBox 37927"/>
          <p:cNvSpPr txBox="1">
            <a:spLocks noChangeArrowheads="1"/>
          </p:cNvSpPr>
          <p:nvPr/>
        </p:nvSpPr>
        <p:spPr bwMode="auto">
          <a:xfrm>
            <a:off x="4421187" y="5335588"/>
            <a:ext cx="8048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kumimoji="0" lang="en-US" altLang="ru-RU" sz="1100"/>
              <a:t>SIP - </a:t>
            </a:r>
            <a:r>
              <a:rPr kumimoji="0" lang="ru-RU" altLang="ru-RU" sz="1100"/>
              <a:t>АТС</a:t>
            </a:r>
          </a:p>
        </p:txBody>
      </p:sp>
      <p:sp>
        <p:nvSpPr>
          <p:cNvPr id="65" name="TextBox 37927"/>
          <p:cNvSpPr txBox="1">
            <a:spLocks noChangeArrowheads="1"/>
          </p:cNvSpPr>
          <p:nvPr/>
        </p:nvSpPr>
        <p:spPr bwMode="auto">
          <a:xfrm>
            <a:off x="4570412" y="3319463"/>
            <a:ext cx="5222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kumimoji="0" lang="en-US" altLang="ru-RU" sz="1100"/>
              <a:t>MDM</a:t>
            </a:r>
            <a:endParaRPr kumimoji="0" lang="ru-RU" altLang="ru-RU" sz="1100"/>
          </a:p>
        </p:txBody>
      </p:sp>
      <p:sp>
        <p:nvSpPr>
          <p:cNvPr id="66" name="TextBox 37927"/>
          <p:cNvSpPr txBox="1">
            <a:spLocks noChangeArrowheads="1"/>
          </p:cNvSpPr>
          <p:nvPr/>
        </p:nvSpPr>
        <p:spPr bwMode="auto">
          <a:xfrm>
            <a:off x="4518025" y="2024063"/>
            <a:ext cx="4873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kumimoji="0" lang="en-US" altLang="ru-RU" sz="1100" dirty="0"/>
              <a:t>VPN</a:t>
            </a:r>
            <a:endParaRPr kumimoji="0" lang="ru-RU" altLang="ru-RU" sz="1100" dirty="0"/>
          </a:p>
        </p:txBody>
      </p:sp>
    </p:spTree>
    <p:extLst>
      <p:ext uri="{BB962C8B-B14F-4D97-AF65-F5344CB8AC3E}">
        <p14:creationId xmlns:p14="http://schemas.microsoft.com/office/powerpoint/2010/main" val="257159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Реализованные функции</a:t>
            </a:r>
            <a:r>
              <a:rPr lang="en-US" altLang="ru-RU" dirty="0"/>
              <a:t> </a:t>
            </a:r>
            <a:r>
              <a:rPr lang="ru-RU" altLang="ru-RU" dirty="0" smtClean="0"/>
              <a:t>безопасности</a:t>
            </a:r>
            <a:endParaRPr lang="ru-RU" dirty="0"/>
          </a:p>
        </p:txBody>
      </p:sp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632520" y="836712"/>
            <a:ext cx="5400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ctr"/>
            <a:r>
              <a:rPr kumimoji="0" lang="en-US" altLang="ru-RU" sz="1400" b="1" i="1" dirty="0">
                <a:solidFill>
                  <a:srgbClr val="000000"/>
                </a:solidFill>
              </a:rPr>
              <a:t>MDM </a:t>
            </a:r>
            <a:r>
              <a:rPr kumimoji="0" lang="ru-RU" altLang="ru-RU" sz="1400" b="1" i="1" dirty="0">
                <a:solidFill>
                  <a:srgbClr val="000000"/>
                </a:solidFill>
              </a:rPr>
              <a:t>управление политиками безопасности (основные)</a:t>
            </a:r>
            <a:endParaRPr kumimoji="0" lang="ru-RU" altLang="ru-RU" sz="1400" dirty="0">
              <a:solidFill>
                <a:srgbClr val="00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81978"/>
              </p:ext>
            </p:extLst>
          </p:nvPr>
        </p:nvGraphicFramePr>
        <p:xfrm>
          <a:off x="703958" y="1197075"/>
          <a:ext cx="5688012" cy="4263521"/>
        </p:xfrm>
        <a:graphic>
          <a:graphicData uri="http://schemas.openxmlformats.org/drawingml/2006/table">
            <a:tbl>
              <a:tblPr/>
              <a:tblGrid>
                <a:gridCol w="5688012"/>
              </a:tblGrid>
              <a:tr h="22542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defRPr kumimoji="1" sz="2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Инвентаризация мобильного парка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12245" marR="12245" marT="1224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A"/>
                    </a:solidFill>
                  </a:tcPr>
                </a:tc>
              </a:tr>
              <a:tr h="22542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defRPr kumimoji="1" sz="2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Регистрация звонков и SMS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12245" marR="12245" marT="1224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A"/>
                    </a:solidFill>
                  </a:tcPr>
                </a:tc>
              </a:tr>
              <a:tr h="22542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defRPr kumimoji="1" sz="2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Запрет связи с некорпоративными абонентами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12245" marR="12245" marT="1224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A"/>
                    </a:solidFill>
                  </a:tcPr>
                </a:tc>
              </a:tr>
              <a:tr h="22542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defRPr kumimoji="1" sz="2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Управление списком доверенных точек доступа Wi-Fi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12245" marR="12245" marT="1224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A"/>
                    </a:solidFill>
                  </a:tcPr>
                </a:tc>
              </a:tr>
              <a:tr h="22542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defRPr kumimoji="1" sz="2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Установка списка разрешенных беспроводных интерфейсов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12245" marR="12245" marT="1224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A"/>
                    </a:solidFill>
                  </a:tcPr>
                </a:tc>
              </a:tr>
              <a:tr h="22542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defRPr kumimoji="1" sz="2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Парольные политики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12245" marR="12245" marT="1224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A"/>
                    </a:solidFill>
                  </a:tcPr>
                </a:tc>
              </a:tr>
              <a:tr h="439738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defRPr kumimoji="1" sz="2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Двухфакторная аутентификация при доступе к устройству (по паролю и токену)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12245" marR="12245" marT="1224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A"/>
                    </a:solidFill>
                  </a:tcPr>
                </a:tc>
              </a:tr>
              <a:tr h="439738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defRPr kumimoji="1" sz="2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Защита от удаления MDM и приложений, обновления устройства, сброса к заводским настройкам, взлома, НСД по USB.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12245" marR="12245" marT="1224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A"/>
                    </a:solidFill>
                  </a:tcPr>
                </a:tc>
              </a:tr>
              <a:tr h="22542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defRPr kumimoji="1" sz="2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Установка приложений только из корпоративного репозитория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12245" marR="12245" marT="1224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A"/>
                    </a:solidFill>
                  </a:tcPr>
                </a:tc>
              </a:tr>
              <a:tr h="22542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defRPr kumimoji="1" sz="2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Удаленный запуск/останов/удаление приложений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12245" marR="12245" marT="1224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A"/>
                    </a:solidFill>
                  </a:tcPr>
                </a:tc>
              </a:tr>
              <a:tr h="22542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defRPr kumimoji="1" sz="2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Установка корпоративной адресной книги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12245" marR="12245" marT="1224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A"/>
                    </a:solidFill>
                  </a:tcPr>
                </a:tc>
              </a:tr>
              <a:tr h="22542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defRPr kumimoji="1" sz="2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Установка политик при смене SIM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12245" marR="12245" marT="1224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A"/>
                    </a:solidFill>
                  </a:tcPr>
                </a:tc>
              </a:tr>
              <a:tr h="22542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defRPr kumimoji="1" sz="2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Удаленная блокировка устройства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12245" marR="12245" marT="1224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A"/>
                    </a:solidFill>
                  </a:tcPr>
                </a:tc>
              </a:tr>
              <a:tr h="22542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defRPr kumimoji="1" sz="2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Гарантированное уничтожение корпоративных данных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12245" marR="12245" marT="1224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A"/>
                    </a:solidFill>
                  </a:tcPr>
                </a:tc>
              </a:tr>
              <a:tr h="22542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defRPr kumimoji="1" sz="2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Применение политик безопасности в offline-режиме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12245" marR="12245" marT="1224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A"/>
                    </a:solidFill>
                  </a:tcPr>
                </a:tc>
              </a:tr>
              <a:tr h="22542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defRPr kumimoji="1" sz="2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Геопозиционирование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12245" marR="12245" marT="12243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A"/>
                    </a:solidFill>
                  </a:tcPr>
                </a:tc>
              </a:tr>
              <a:tr h="22542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defRPr kumimoji="1" sz="26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 kumimoji="1" sz="24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kumimoji="1" sz="200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3pPr>
                      <a:lvl4pPr marL="1600200" indent="-228600" defTabSz="457200" eaLnBrk="0" hangingPunct="0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4pPr>
                      <a:lvl5pPr marL="2057400" indent="-228600" defTabSz="457200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Документирование событий информационной безопасности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pitchFamily="34" charset="0"/>
                      </a:endParaRPr>
                    </a:p>
                  </a:txBody>
                  <a:tcPr marL="12245" marR="12245" marT="1224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AEA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6536433" y="2852837"/>
            <a:ext cx="288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ctr"/>
            <a:r>
              <a:rPr kumimoji="0" lang="ru-RU" altLang="ru-RU" sz="1400" b="1" i="1">
                <a:solidFill>
                  <a:srgbClr val="000000"/>
                </a:solidFill>
              </a:rPr>
              <a:t>+</a:t>
            </a:r>
            <a:endParaRPr kumimoji="0" lang="ru-RU" altLang="ru-RU" sz="1400">
              <a:solidFill>
                <a:srgbClr val="000000"/>
              </a:solidFill>
            </a:endParaRPr>
          </a:p>
        </p:txBody>
      </p:sp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6825358" y="1825129"/>
            <a:ext cx="2735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ctr"/>
            <a:r>
              <a:rPr kumimoji="0" lang="ru-RU" altLang="ru-RU" sz="1400" b="1" i="1" dirty="0">
                <a:solidFill>
                  <a:srgbClr val="000000"/>
                </a:solidFill>
              </a:rPr>
              <a:t>Шифрование канала связи </a:t>
            </a:r>
            <a:endParaRPr kumimoji="0" lang="ru-RU" altLang="ru-RU" sz="1400" b="1" i="1" dirty="0" smtClean="0">
              <a:solidFill>
                <a:srgbClr val="000000"/>
              </a:solidFill>
            </a:endParaRPr>
          </a:p>
          <a:p>
            <a:pPr fontAlgn="ctr"/>
            <a:r>
              <a:rPr kumimoji="0" lang="ru-RU" altLang="ru-RU" sz="1400" b="1" i="1" dirty="0" smtClean="0">
                <a:solidFill>
                  <a:srgbClr val="000000"/>
                </a:solidFill>
              </a:rPr>
              <a:t>(</a:t>
            </a:r>
            <a:r>
              <a:rPr kumimoji="0" lang="ru-RU" altLang="ru-RU" sz="1400" b="1" i="1" dirty="0">
                <a:solidFill>
                  <a:srgbClr val="000000"/>
                </a:solidFill>
              </a:rPr>
              <a:t>ГОСТ) </a:t>
            </a:r>
            <a:endParaRPr kumimoji="0"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6825358" y="2472829"/>
            <a:ext cx="2735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ctr"/>
            <a:r>
              <a:rPr kumimoji="0" lang="ru-RU" altLang="ru-RU" sz="1400" b="1" i="1" dirty="0">
                <a:solidFill>
                  <a:srgbClr val="000000"/>
                </a:solidFill>
              </a:rPr>
              <a:t>Шифрование файлов на </a:t>
            </a:r>
            <a:endParaRPr kumimoji="0" lang="ru-RU" altLang="ru-RU" sz="1400" b="1" i="1" dirty="0" smtClean="0">
              <a:solidFill>
                <a:srgbClr val="000000"/>
              </a:solidFill>
            </a:endParaRPr>
          </a:p>
          <a:p>
            <a:pPr fontAlgn="ctr"/>
            <a:r>
              <a:rPr kumimoji="0" lang="ru-RU" altLang="ru-RU" sz="1400" b="1" i="1" dirty="0" smtClean="0">
                <a:solidFill>
                  <a:srgbClr val="000000"/>
                </a:solidFill>
              </a:rPr>
              <a:t>устройстве </a:t>
            </a:r>
            <a:r>
              <a:rPr kumimoji="0" lang="ru-RU" altLang="ru-RU" sz="1400" b="1" i="1" dirty="0">
                <a:solidFill>
                  <a:srgbClr val="000000"/>
                </a:solidFill>
              </a:rPr>
              <a:t>(ГОСТ)</a:t>
            </a:r>
            <a:endParaRPr kumimoji="0"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1"/>
          <p:cNvSpPr>
            <a:spLocks noChangeArrowheads="1"/>
          </p:cNvSpPr>
          <p:nvPr/>
        </p:nvSpPr>
        <p:spPr bwMode="auto">
          <a:xfrm>
            <a:off x="6825358" y="3049265"/>
            <a:ext cx="27352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ctr"/>
            <a:r>
              <a:rPr kumimoji="0" lang="ru-RU" altLang="ru-RU" sz="1400" b="1" i="1" dirty="0">
                <a:solidFill>
                  <a:srgbClr val="000000"/>
                </a:solidFill>
              </a:rPr>
              <a:t>«Тревожная кнопка»</a:t>
            </a:r>
            <a:endParaRPr kumimoji="0"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6898383" y="3481313"/>
            <a:ext cx="27368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ctr"/>
            <a:r>
              <a:rPr kumimoji="0" lang="ru-RU" altLang="ru-RU" sz="1400" b="1" i="1" dirty="0">
                <a:solidFill>
                  <a:srgbClr val="000000"/>
                </a:solidFill>
              </a:rPr>
              <a:t>Сертификаты ФСТЭК на </a:t>
            </a:r>
            <a:endParaRPr kumimoji="0" lang="ru-RU" altLang="ru-RU" sz="1400" b="1" i="1" dirty="0" smtClean="0">
              <a:solidFill>
                <a:srgbClr val="000000"/>
              </a:solidFill>
            </a:endParaRPr>
          </a:p>
          <a:p>
            <a:pPr fontAlgn="ctr"/>
            <a:r>
              <a:rPr kumimoji="0" lang="en-US" altLang="ru-RU" sz="1400" b="1" i="1" dirty="0" smtClean="0">
                <a:solidFill>
                  <a:srgbClr val="000000"/>
                </a:solidFill>
              </a:rPr>
              <a:t>MDM</a:t>
            </a:r>
            <a:r>
              <a:rPr kumimoji="0" lang="en-US" altLang="ru-RU" sz="1400" b="1" i="1" dirty="0">
                <a:solidFill>
                  <a:srgbClr val="000000"/>
                </a:solidFill>
              </a:rPr>
              <a:t>, MDM-</a:t>
            </a:r>
            <a:r>
              <a:rPr kumimoji="0" lang="ru-RU" altLang="ru-RU" sz="1400" b="1" i="1" dirty="0">
                <a:solidFill>
                  <a:srgbClr val="000000"/>
                </a:solidFill>
              </a:rPr>
              <a:t>клиента, </a:t>
            </a:r>
            <a:endParaRPr kumimoji="0" lang="ru-RU" altLang="ru-RU" sz="1400" b="1" i="1" dirty="0" smtClean="0">
              <a:solidFill>
                <a:srgbClr val="000000"/>
              </a:solidFill>
            </a:endParaRPr>
          </a:p>
          <a:p>
            <a:pPr fontAlgn="ctr"/>
            <a:r>
              <a:rPr kumimoji="0" lang="ru-RU" altLang="ru-RU" sz="1400" b="1" i="1" dirty="0" smtClean="0">
                <a:solidFill>
                  <a:srgbClr val="000000"/>
                </a:solidFill>
              </a:rPr>
              <a:t>ОС </a:t>
            </a:r>
            <a:r>
              <a:rPr kumimoji="0" lang="en-US" altLang="ru-RU" sz="1400" b="1" i="1" dirty="0">
                <a:solidFill>
                  <a:srgbClr val="000000"/>
                </a:solidFill>
              </a:rPr>
              <a:t>Tizen</a:t>
            </a:r>
            <a:endParaRPr kumimoji="0" lang="ru-RU" altLang="ru-RU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25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Реализованные пользовательские </a:t>
            </a:r>
            <a:r>
              <a:rPr lang="ru-RU" altLang="ru-RU" dirty="0" smtClean="0"/>
              <a:t>функции</a:t>
            </a:r>
            <a:endParaRPr lang="ru-RU" dirty="0"/>
          </a:p>
        </p:txBody>
      </p:sp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2072507" y="1412528"/>
            <a:ext cx="3527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ctr"/>
            <a:r>
              <a:rPr kumimoji="0" lang="ru-RU" altLang="ru-RU" sz="1400" b="1" i="1">
                <a:solidFill>
                  <a:srgbClr val="000000"/>
                </a:solidFill>
              </a:rPr>
              <a:t>Защищенная голосовая связь (</a:t>
            </a:r>
            <a:r>
              <a:rPr kumimoji="0" lang="en-US" altLang="ru-RU" sz="1400" b="1" i="1">
                <a:solidFill>
                  <a:srgbClr val="000000"/>
                </a:solidFill>
              </a:rPr>
              <a:t>SIP</a:t>
            </a:r>
            <a:r>
              <a:rPr kumimoji="0" lang="ru-RU" altLang="ru-RU" sz="1400" b="1" i="1">
                <a:solidFill>
                  <a:srgbClr val="000000"/>
                </a:solidFill>
              </a:rPr>
              <a:t>)</a:t>
            </a:r>
            <a:endParaRPr kumimoji="0" lang="ru-RU" altLang="ru-RU" sz="1400">
              <a:solidFill>
                <a:srgbClr val="000000"/>
              </a:solidFill>
            </a:endParaRPr>
          </a:p>
        </p:txBody>
      </p:sp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3152007" y="2276128"/>
            <a:ext cx="3744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ctr"/>
            <a:r>
              <a:rPr kumimoji="0" lang="ru-RU" altLang="ru-RU" sz="1400" b="1" i="1" dirty="0">
                <a:solidFill>
                  <a:srgbClr val="000000"/>
                </a:solidFill>
              </a:rPr>
              <a:t>Защищенный обмен сообщениями (</a:t>
            </a:r>
            <a:r>
              <a:rPr kumimoji="0" lang="en-US" altLang="ru-RU" sz="1400" b="1" i="1" dirty="0">
                <a:solidFill>
                  <a:srgbClr val="000000"/>
                </a:solidFill>
              </a:rPr>
              <a:t>IM</a:t>
            </a:r>
            <a:r>
              <a:rPr kumimoji="0" lang="ru-RU" altLang="ru-RU" sz="1400" b="1" i="1" dirty="0">
                <a:solidFill>
                  <a:srgbClr val="000000"/>
                </a:solidFill>
              </a:rPr>
              <a:t>)</a:t>
            </a:r>
            <a:endParaRPr kumimoji="0"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4304532" y="3212753"/>
            <a:ext cx="3311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ctr"/>
            <a:r>
              <a:rPr kumimoji="0" lang="ru-RU" altLang="ru-RU" sz="1400" b="1" i="1">
                <a:solidFill>
                  <a:srgbClr val="000000"/>
                </a:solidFill>
              </a:rPr>
              <a:t>Защищенная электронная почта</a:t>
            </a:r>
            <a:endParaRPr kumimoji="0" lang="ru-RU" altLang="ru-RU" sz="1400">
              <a:solidFill>
                <a:srgbClr val="000000"/>
              </a:solidFill>
            </a:endParaRPr>
          </a:p>
        </p:txBody>
      </p:sp>
      <p:sp>
        <p:nvSpPr>
          <p:cNvPr id="7" name="Прямоугольник 1"/>
          <p:cNvSpPr>
            <a:spLocks noChangeArrowheads="1"/>
          </p:cNvSpPr>
          <p:nvPr/>
        </p:nvSpPr>
        <p:spPr bwMode="auto">
          <a:xfrm>
            <a:off x="5384032" y="4147790"/>
            <a:ext cx="3241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ctr"/>
            <a:r>
              <a:rPr kumimoji="0" lang="ru-RU" altLang="ru-RU" sz="1400" b="1" i="1">
                <a:solidFill>
                  <a:srgbClr val="000000"/>
                </a:solidFill>
              </a:rPr>
              <a:t>Защищенный выход в Интернет</a:t>
            </a:r>
            <a:endParaRPr kumimoji="0" lang="ru-RU" altLang="ru-RU" sz="1400">
              <a:solidFill>
                <a:srgbClr val="000000"/>
              </a:solidFill>
            </a:endParaRPr>
          </a:p>
        </p:txBody>
      </p:sp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6320657" y="5084415"/>
            <a:ext cx="2952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ctr"/>
            <a:r>
              <a:rPr kumimoji="0" lang="ru-RU" altLang="ru-RU" sz="1400" b="1" i="1">
                <a:solidFill>
                  <a:srgbClr val="000000"/>
                </a:solidFill>
              </a:rPr>
              <a:t>Корпоративные приложения</a:t>
            </a:r>
            <a:endParaRPr kumimoji="0" lang="ru-RU" altLang="ru-RU" sz="1400">
              <a:solidFill>
                <a:srgbClr val="000000"/>
              </a:solidFill>
            </a:endParaRPr>
          </a:p>
        </p:txBody>
      </p:sp>
      <p:pic>
        <p:nvPicPr>
          <p:cNvPr id="9" name="Изображение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4" y="980728"/>
            <a:ext cx="1192213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Изображение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944" y="1988790"/>
            <a:ext cx="93662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Изображение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469" y="2923828"/>
            <a:ext cx="90805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Изображение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094" y="3789015"/>
            <a:ext cx="11176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Изображение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919" y="4868515"/>
            <a:ext cx="947738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62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760" y="1498426"/>
            <a:ext cx="6217078" cy="2884570"/>
          </a:xfrm>
        </p:spPr>
        <p:txBody>
          <a:bodyPr wrap="none" lIns="0" tIns="0" rIns="0" bIns="0" anchor="ctr" anchorCtr="0">
            <a:noAutofit/>
          </a:bodyPr>
          <a:lstStyle/>
          <a:p>
            <a:r>
              <a:rPr lang="ru-RU" sz="4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Спасибо за внимание!</a:t>
            </a:r>
            <a:endParaRPr lang="en-US" sz="4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86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dirty="0" smtClean="0">
                <a:cs typeface="Tahoma" panose="020B0604030504040204" pitchFamily="34" charset="0"/>
              </a:rPr>
              <a:t>Профили Тайзен</a:t>
            </a:r>
            <a:endParaRPr lang="en-US" altLang="en-US" dirty="0">
              <a:cs typeface="Tahoma" panose="020B0604030504040204" pitchFamily="34" charset="0"/>
            </a:endParaRPr>
          </a:p>
        </p:txBody>
      </p:sp>
      <p:sp>
        <p:nvSpPr>
          <p:cNvPr id="19" name="Text Box 82"/>
          <p:cNvSpPr txBox="1">
            <a:spLocks noChangeArrowheads="1"/>
          </p:cNvSpPr>
          <p:nvPr/>
        </p:nvSpPr>
        <p:spPr bwMode="auto">
          <a:xfrm>
            <a:off x="672852" y="2852936"/>
            <a:ext cx="8588321" cy="249467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chemeClr val="accent1">
                <a:shade val="95000"/>
                <a:satMod val="10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txBody>
          <a:bodyPr tIns="90000" anchor="t"/>
          <a:lstStyle/>
          <a:p>
            <a:pPr marL="177800" indent="-1778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0" lang="en-US" altLang="ko-KR" sz="1000" kern="0" dirty="0" smtClean="0">
              <a:solidFill>
                <a:prstClr val="black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862903" y="3154198"/>
            <a:ext cx="8213725" cy="1859931"/>
            <a:chOff x="862903" y="3359221"/>
            <a:chExt cx="8213725" cy="1859931"/>
          </a:xfrm>
        </p:grpSpPr>
        <p:sp>
          <p:nvSpPr>
            <p:cNvPr id="21" name="직사각형 20"/>
            <p:cNvSpPr/>
            <p:nvPr/>
          </p:nvSpPr>
          <p:spPr>
            <a:xfrm>
              <a:off x="862903" y="4396825"/>
              <a:ext cx="8213725" cy="82232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altLang="ko-KR" b="1" dirty="0" smtClean="0">
                  <a:solidFill>
                    <a:schemeClr val="tx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Основа Тайзен</a:t>
              </a:r>
              <a:endParaRPr lang="ko-KR" altLang="en-US" b="1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862904" y="3359651"/>
              <a:ext cx="1320422" cy="9239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altLang="ko-KR" sz="14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Мобильный профиль</a:t>
              </a:r>
              <a:endParaRPr lang="en-US" altLang="ko-KR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/>
              <a:r>
                <a:rPr lang="en-US" altLang="ko-KR" sz="11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ru-RU" altLang="ko-KR" sz="11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Смартфон, планшет</a:t>
              </a:r>
              <a:r>
                <a:rPr lang="en-US" altLang="ko-KR" sz="11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endPara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2315512" y="3359651"/>
              <a:ext cx="1320422" cy="9239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altLang="ko-KR" sz="14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Профиль </a:t>
              </a:r>
              <a:r>
                <a:rPr lang="en-US" altLang="ko-KR" sz="14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IVI </a:t>
              </a:r>
            </a:p>
            <a:p>
              <a:pPr algn="ctr"/>
              <a:r>
                <a:rPr lang="en-US" altLang="ko-KR" sz="11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ru-RU" altLang="ko-KR" sz="11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Автомобильные устройства</a:t>
              </a:r>
              <a:r>
                <a:rPr lang="en-US" altLang="ko-KR" sz="11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endPara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3768120" y="3362348"/>
              <a:ext cx="1320422" cy="9239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altLang="ko-KR" sz="14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Профиль</a:t>
              </a:r>
            </a:p>
            <a:p>
              <a:pPr algn="ctr"/>
              <a:r>
                <a:rPr lang="en-US" altLang="ko-KR" sz="14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Wearable </a:t>
              </a:r>
              <a:r>
                <a:rPr lang="en-US" altLang="ko-KR" sz="11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ru-RU" altLang="ko-KR" sz="11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Часы, браслеты</a:t>
              </a:r>
              <a:r>
                <a:rPr lang="en-US" altLang="ko-KR" sz="11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)</a:t>
              </a:r>
              <a:endPara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5220728" y="3359221"/>
              <a:ext cx="1320422" cy="9239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altLang="ko-KR" sz="14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ТВ</a:t>
              </a:r>
              <a:endParaRPr lang="en-US" altLang="ko-KR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/>
              <a:r>
                <a:rPr lang="ru-RU" altLang="ko-KR" sz="14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профиль</a:t>
              </a:r>
              <a:endPara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/>
              <a:r>
                <a:rPr lang="en-US" altLang="ko-KR" sz="110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(DTV, STB, IPTV)</a:t>
              </a:r>
              <a:endPara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6673336" y="3359651"/>
              <a:ext cx="1320422" cy="92392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altLang="ko-KR" sz="1400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Микро профиль</a:t>
              </a:r>
              <a:endParaRPr lang="en-US" altLang="ko-KR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algn="ctr"/>
              <a:r>
                <a:rPr lang="en-US" altLang="ko-KR" sz="11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(CE, IoT Devices)</a:t>
              </a:r>
              <a:endParaRPr lang="ko-KR" altLang="en-US" sz="11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993758" y="3421563"/>
              <a:ext cx="4876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200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…</a:t>
              </a:r>
              <a:endParaRPr lang="ko-KR" altLang="en-US" sz="32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4" name="내용 개체 틀 3"/>
          <p:cNvSpPr txBox="1">
            <a:spLocks/>
          </p:cNvSpPr>
          <p:nvPr/>
        </p:nvSpPr>
        <p:spPr>
          <a:xfrm>
            <a:off x="272482" y="799641"/>
            <a:ext cx="9505054" cy="2053295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266700" marR="0" indent="-266700" algn="l" defTabSz="914400" rtl="0" eaLnBrk="0" fontAlgn="auto" latinLnBrk="0" hangingPunct="0">
              <a:lnSpc>
                <a:spcPct val="120000"/>
              </a:lnSpc>
              <a:spcBef>
                <a:spcPts val="1000"/>
              </a:spcBef>
              <a:spcAft>
                <a:spcPts val="300"/>
              </a:spcAft>
              <a:buClr>
                <a:srgbClr val="002060"/>
              </a:buClr>
              <a:buSzPct val="100000"/>
              <a:buFont typeface="Wingdings" pitchFamily="2" charset="2"/>
              <a:buBlip>
                <a:blip r:embed="rId3"/>
              </a:buBlip>
              <a:tabLst>
                <a:tab pos="361950" algn="l"/>
              </a:tabLst>
              <a:defRPr sz="2400" b="1" kern="1200">
                <a:solidFill>
                  <a:schemeClr val="accent2"/>
                </a:solidFill>
                <a:latin typeface="맑은 고딕" pitchFamily="50" charset="-127"/>
                <a:ea typeface="맑은 고딕" pitchFamily="50" charset="-127"/>
                <a:cs typeface="Arial"/>
              </a:defRPr>
            </a:lvl1pPr>
            <a:lvl2pPr marL="444500" indent="-177800" algn="l" defTabSz="4572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맑은 고딕" pitchFamily="50" charset="-127"/>
              <a:buChar char="-"/>
              <a:defRPr sz="2000" kern="1200">
                <a:solidFill>
                  <a:schemeClr val="accent2"/>
                </a:solidFill>
                <a:latin typeface="맑은 고딕" pitchFamily="50" charset="-127"/>
                <a:ea typeface="맑은 고딕" pitchFamily="50" charset="-127"/>
                <a:cs typeface="Arial"/>
              </a:defRPr>
            </a:lvl2pPr>
            <a:lvl3pPr marL="622300" indent="-177800" algn="l" defTabSz="4572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맑은 고딕" pitchFamily="50" charset="-127"/>
                <a:ea typeface="맑은 고딕" pitchFamily="50" charset="-127"/>
                <a:cs typeface="Arial"/>
              </a:defRPr>
            </a:lvl3pPr>
            <a:lvl4pPr marL="714375" indent="-152400" algn="l" defTabSz="4572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맑은 고딕" pitchFamily="50" charset="-127"/>
              <a:buChar char="-"/>
              <a:defRPr sz="1600" kern="1200">
                <a:solidFill>
                  <a:schemeClr val="accent2"/>
                </a:solidFill>
                <a:latin typeface="맑은 고딕" pitchFamily="50" charset="-127"/>
                <a:ea typeface="맑은 고딕" pitchFamily="50" charset="-127"/>
                <a:cs typeface="Arial"/>
              </a:defRPr>
            </a:lvl4pPr>
            <a:lvl5pPr marL="898525" indent="-144463" algn="l" defTabSz="457200" rtl="0" eaLnBrk="1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Lucida Grande"/>
              <a:buChar char="$"/>
              <a:defRPr sz="1400" b="0" kern="1200">
                <a:solidFill>
                  <a:schemeClr val="accent2"/>
                </a:solidFill>
                <a:latin typeface="맑은 고딕" pitchFamily="50" charset="-127"/>
                <a:ea typeface="맑은 고딕" pitchFamily="50" charset="-127"/>
                <a:cs typeface="Courier New"/>
              </a:defRPr>
            </a:lvl5pPr>
            <a:lvl6pPr marL="688975" indent="-347663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Lucida Grande"/>
              <a:buChar char="#"/>
              <a:defRPr sz="1800" b="1" kern="1200" baseline="0">
                <a:solidFill>
                  <a:schemeClr val="accent2"/>
                </a:solidFill>
                <a:latin typeface="Courier New"/>
                <a:ea typeface="+mn-ea"/>
                <a:cs typeface="Courier New"/>
              </a:defRPr>
            </a:lvl6pPr>
            <a:lvl7pPr marL="969963" indent="-280988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969963" indent="-280988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charset="2"/>
              <a:buAutoNum type="arabicPlain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969963" indent="-280988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Lucida Grande"/>
              <a:buChar char=" 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lvl="1" indent="-266700" defTabSz="914400" eaLnBrk="0" hangingPunct="0">
              <a:lnSpc>
                <a:spcPct val="150000"/>
              </a:lnSpc>
              <a:spcBef>
                <a:spcPts val="1000"/>
              </a:spcBef>
              <a:spcAft>
                <a:spcPts val="300"/>
              </a:spcAft>
              <a:buClr>
                <a:srgbClr val="002060"/>
              </a:buClr>
              <a:buSzPct val="100000"/>
              <a:buBlip>
                <a:blip r:embed="rId3"/>
              </a:buBlip>
              <a:tabLst>
                <a:tab pos="361950" algn="l"/>
              </a:tabLst>
            </a:pPr>
            <a:r>
              <a:rPr lang="en-US" altLang="ko-KR" b="1" dirty="0">
                <a:cs typeface="Noto Sans" panose="020B0502040504020204" pitchFamily="34" charset="0"/>
              </a:rPr>
              <a:t> </a:t>
            </a:r>
            <a:r>
              <a:rPr lang="ru-RU" altLang="ko-KR" b="1" dirty="0">
                <a:cs typeface="Noto Sans" panose="020B0502040504020204" pitchFamily="34" charset="0"/>
              </a:rPr>
              <a:t>Предоставление профилей для поддержки различных устройств</a:t>
            </a:r>
            <a:endParaRPr lang="ko-KR" altLang="en-US" b="1" dirty="0" smtClean="0">
              <a:cs typeface="Noto Sans" panose="020B050204050402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SzPct val="110000"/>
              <a:tabLst>
                <a:tab pos="361950" algn="l"/>
              </a:tabLst>
              <a:defRPr/>
            </a:pPr>
            <a:r>
              <a:rPr lang="ru-RU" altLang="ko-KR" sz="1800" dirty="0" smtClean="0">
                <a:cs typeface="Noto Sans" panose="020B0502040504020204" pitchFamily="34" charset="0"/>
              </a:rPr>
              <a:t>Платформа устройства </a:t>
            </a:r>
            <a:r>
              <a:rPr lang="en-US" altLang="ko-KR" sz="1800" dirty="0" smtClean="0">
                <a:cs typeface="Noto Sans" panose="020B0502040504020204" pitchFamily="34" charset="0"/>
              </a:rPr>
              <a:t>= </a:t>
            </a:r>
            <a:r>
              <a:rPr lang="ru-RU" altLang="ko-KR" sz="1800" dirty="0" smtClean="0">
                <a:cs typeface="Noto Sans" panose="020B0502040504020204" pitchFamily="34" charset="0"/>
              </a:rPr>
              <a:t>основа </a:t>
            </a:r>
            <a:r>
              <a:rPr lang="en-US" altLang="ko-KR" sz="1800" dirty="0" smtClean="0">
                <a:cs typeface="Noto Sans" panose="020B0502040504020204" pitchFamily="34" charset="0"/>
              </a:rPr>
              <a:t>+ </a:t>
            </a:r>
            <a:r>
              <a:rPr lang="ru-RU" altLang="ko-KR" sz="1800" dirty="0" smtClean="0">
                <a:cs typeface="Noto Sans" panose="020B0502040504020204" pitchFamily="34" charset="0"/>
              </a:rPr>
              <a:t>профиль устройства</a:t>
            </a:r>
            <a:endParaRPr lang="en-US" altLang="ko-KR" sz="1800" dirty="0" smtClean="0">
              <a:cs typeface="Noto Sans" panose="020B050204050402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SzPct val="110000"/>
              <a:tabLst>
                <a:tab pos="361950" algn="l"/>
              </a:tabLst>
              <a:defRPr/>
            </a:pPr>
            <a:r>
              <a:rPr lang="ru-RU" altLang="ko-KR" sz="1800" dirty="0" smtClean="0">
                <a:cs typeface="Noto Sans" panose="020B0502040504020204" pitchFamily="34" charset="0"/>
              </a:rPr>
              <a:t>Основа</a:t>
            </a:r>
            <a:r>
              <a:rPr lang="en-US" altLang="ko-KR" sz="1800" dirty="0" smtClean="0">
                <a:cs typeface="Noto Sans" panose="020B0502040504020204" pitchFamily="34" charset="0"/>
              </a:rPr>
              <a:t>: </a:t>
            </a:r>
            <a:r>
              <a:rPr lang="ru-RU" altLang="ko-KR" sz="1800" dirty="0" smtClean="0">
                <a:cs typeface="Noto Sans" panose="020B0502040504020204" pitchFamily="34" charset="0"/>
              </a:rPr>
              <a:t>компоненты/функции</a:t>
            </a:r>
            <a:r>
              <a:rPr lang="en-US" altLang="ko-KR" sz="1800" dirty="0" smtClean="0">
                <a:cs typeface="Noto Sans" panose="020B0502040504020204" pitchFamily="34" charset="0"/>
              </a:rPr>
              <a:t> </a:t>
            </a:r>
            <a:r>
              <a:rPr lang="ru-RU" altLang="ko-KR" sz="1800" dirty="0" smtClean="0">
                <a:cs typeface="Noto Sans" panose="020B0502040504020204" pitchFamily="34" charset="0"/>
              </a:rPr>
              <a:t>относящиеся ко всем категориям устройств</a:t>
            </a:r>
            <a:endParaRPr lang="ko-KR" altLang="en-US" sz="1800" dirty="0">
              <a:cs typeface="Noto Sans" panose="020B0502040504020204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SzPct val="110000"/>
              <a:tabLst>
                <a:tab pos="361950" algn="l"/>
              </a:tabLst>
              <a:defRPr/>
            </a:pPr>
            <a:r>
              <a:rPr lang="ru-RU" altLang="ko-KR" sz="1800" dirty="0" smtClean="0">
                <a:cs typeface="Noto Sans" panose="020B0502040504020204" pitchFamily="34" charset="0"/>
              </a:rPr>
              <a:t>Профиль устройств</a:t>
            </a:r>
            <a:r>
              <a:rPr lang="en-US" altLang="ko-KR" sz="1800" dirty="0" smtClean="0">
                <a:cs typeface="Noto Sans" panose="020B0502040504020204" pitchFamily="34" charset="0"/>
              </a:rPr>
              <a:t>: </a:t>
            </a:r>
            <a:r>
              <a:rPr lang="ru-RU" altLang="ko-KR" sz="1800" dirty="0" smtClean="0">
                <a:cs typeface="Noto Sans" panose="020B0502040504020204" pitchFamily="34" charset="0"/>
              </a:rPr>
              <a:t>специальные компоненты/функции устройств</a:t>
            </a:r>
            <a:endParaRPr lang="ko-KR" altLang="en-US" sz="1800" dirty="0"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88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ko-KR" dirty="0" smtClean="0">
                <a:cs typeface="Tahoma" panose="020B0604030504040204" pitchFamily="34" charset="0"/>
              </a:rPr>
              <a:t>Продукты Тайзен</a:t>
            </a:r>
            <a:endParaRPr lang="en-US" altLang="en-US" sz="2400" dirty="0">
              <a:cs typeface="Noto Sans" panose="020B0502040504020204" pitchFamily="34" charset="0"/>
            </a:endParaRPr>
          </a:p>
        </p:txBody>
      </p:sp>
      <p:sp>
        <p:nvSpPr>
          <p:cNvPr id="201" name="직사각형 200"/>
          <p:cNvSpPr/>
          <p:nvPr/>
        </p:nvSpPr>
        <p:spPr>
          <a:xfrm>
            <a:off x="1" y="1040533"/>
            <a:ext cx="5272881" cy="4023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2400" i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Существующие продукты</a:t>
            </a:r>
            <a:endParaRPr lang="ko-KR" altLang="en-US" sz="2400" i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2" name="직사각형 201"/>
          <p:cNvSpPr/>
          <p:nvPr/>
        </p:nvSpPr>
        <p:spPr>
          <a:xfrm>
            <a:off x="5271288" y="1039390"/>
            <a:ext cx="4634712" cy="40233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2400" i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Планируемые продукты</a:t>
            </a:r>
            <a:endParaRPr lang="ko-KR" altLang="en-US" sz="2400" i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8668" y="3636618"/>
            <a:ext cx="909445" cy="50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6" descr="https://encrypted-tbn3.gstatic.com/images?q=tbn:ANd9GcTiDj5Im80aXVta5vQP6lAd5u1x0MPCqVLgEt7X7lfsm3A9r5u-XaPrRQ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1121" y="1922133"/>
            <a:ext cx="629342" cy="61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://t0.gstatic.com/images?q=tbn:ANd9GcSletQ7fS2vaDBWOQUjhkcEwMpEhCKnIDAD7w4Fxw8VHnR5ByIkq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28664" y="2796927"/>
            <a:ext cx="1321910" cy="87967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Title 1"/>
          <p:cNvSpPr txBox="1">
            <a:spLocks/>
          </p:cNvSpPr>
          <p:nvPr/>
        </p:nvSpPr>
        <p:spPr>
          <a:xfrm>
            <a:off x="914400" y="2004839"/>
            <a:ext cx="1112250" cy="457200"/>
          </a:xfrm>
          <a:prstGeom prst="rect">
            <a:avLst/>
          </a:prstGeom>
        </p:spPr>
        <p:txBody>
          <a:bodyPr vert="horz" lIns="107287" tIns="53643" rIns="107287" bIns="53643" rtlCol="0" anchor="ctr">
            <a:noAutofit/>
          </a:bodyPr>
          <a:lstStyle>
            <a:lvl1pPr algn="ctr" defTabSz="1072866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8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Gear 2</a:t>
            </a:r>
          </a:p>
          <a:p>
            <a:r>
              <a:rPr lang="en-US" altLang="ko-KR" sz="18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Gear S</a:t>
            </a:r>
          </a:p>
          <a:p>
            <a:r>
              <a:rPr lang="en-US" altLang="ko-KR" sz="18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Gear S2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1709094" y="2550401"/>
            <a:ext cx="895349" cy="457200"/>
          </a:xfrm>
          <a:prstGeom prst="rect">
            <a:avLst/>
          </a:prstGeom>
        </p:spPr>
        <p:txBody>
          <a:bodyPr vert="horz" lIns="107287" tIns="53643" rIns="107287" bIns="53643" rtlCol="0" anchor="ctr">
            <a:noAutofit/>
          </a:bodyPr>
          <a:lstStyle>
            <a:lvl1pPr algn="ctr" defTabSz="1072866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1136576" y="3084959"/>
            <a:ext cx="943033" cy="457200"/>
          </a:xfrm>
          <a:prstGeom prst="rect">
            <a:avLst/>
          </a:prstGeom>
        </p:spPr>
        <p:txBody>
          <a:bodyPr vert="horz" lIns="107287" tIns="53643" rIns="107287" bIns="53643" rtlCol="0" anchor="ctr">
            <a:noAutofit/>
          </a:bodyPr>
          <a:lstStyle>
            <a:lvl1pPr algn="ctr" defTabSz="1072866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NX300</a:t>
            </a:r>
            <a:endParaRPr lang="en-US" sz="1800" b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8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NX1</a:t>
            </a:r>
            <a:endParaRPr lang="en-US" altLang="ko-KR" sz="1800" b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8784" y="2940943"/>
            <a:ext cx="1158164" cy="66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itle 1"/>
          <p:cNvSpPr txBox="1">
            <a:spLocks/>
          </p:cNvSpPr>
          <p:nvPr/>
        </p:nvSpPr>
        <p:spPr>
          <a:xfrm>
            <a:off x="914400" y="4165079"/>
            <a:ext cx="1302296" cy="457200"/>
          </a:xfrm>
          <a:prstGeom prst="rect">
            <a:avLst/>
          </a:prstGeom>
        </p:spPr>
        <p:txBody>
          <a:bodyPr vert="horz" lIns="107287" tIns="53643" rIns="107287" bIns="53643" rtlCol="0" anchor="ctr">
            <a:noAutofit/>
          </a:bodyPr>
          <a:lstStyle>
            <a:lvl1pPr algn="ctr" defTabSz="1072866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Samsung </a:t>
            </a:r>
            <a:r>
              <a:rPr lang="en-US" sz="18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Z1, Z3</a:t>
            </a:r>
            <a:endParaRPr lang="en-US" sz="18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40" name="그룹 77"/>
          <p:cNvGrpSpPr/>
          <p:nvPr/>
        </p:nvGrpSpPr>
        <p:grpSpPr>
          <a:xfrm>
            <a:off x="6105128" y="2580903"/>
            <a:ext cx="1405383" cy="817416"/>
            <a:chOff x="6616480" y="4271745"/>
            <a:chExt cx="1405383" cy="817416"/>
          </a:xfrm>
        </p:grpSpPr>
        <p:pic>
          <p:nvPicPr>
            <p:cNvPr id="41" name="Picture 2" descr="D:\Tizen_work\Tizen_TF_work\2014\0006.jpg"/>
            <p:cNvPicPr>
              <a:picLocks noChangeAspect="1" noChangeArrowheads="1"/>
            </p:cNvPicPr>
            <p:nvPr/>
          </p:nvPicPr>
          <p:blipFill>
            <a:blip r:embed="rId7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8414" y="4492328"/>
              <a:ext cx="443449" cy="376250"/>
            </a:xfrm>
            <a:prstGeom prst="rect">
              <a:avLst/>
            </a:prstGeom>
            <a:noFill/>
          </p:spPr>
        </p:pic>
        <p:pic>
          <p:nvPicPr>
            <p:cNvPr id="42" name="Picture 7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6480" y="4341451"/>
              <a:ext cx="396417" cy="6780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" name="Picture 8" descr="http://t3.gstatic.com/images?q=tbn:ANd9GcR0dqqcTESGFQDkEVgXrz2JSQQqZew4yr-srZIDzTGpbUCWkYDeiA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</a:blip>
            <a:srcRect/>
            <a:stretch>
              <a:fillRect/>
            </a:stretch>
          </p:blipFill>
          <p:spPr bwMode="auto">
            <a:xfrm>
              <a:off x="6966661" y="4271745"/>
              <a:ext cx="611753" cy="817416"/>
            </a:xfrm>
            <a:prstGeom prst="rect">
              <a:avLst/>
            </a:prstGeom>
            <a:noFill/>
          </p:spPr>
        </p:pic>
      </p:grpSp>
      <p:pic>
        <p:nvPicPr>
          <p:cNvPr id="44" name="Picture 22" descr="화살표_6"/>
          <p:cNvPicPr>
            <a:picLocks noChangeAspect="1" noChangeArrowheads="1"/>
          </p:cNvPicPr>
          <p:nvPr/>
        </p:nvPicPr>
        <p:blipFill>
          <a:blip r:embed="rId10" cstate="print">
            <a:lum bright="-6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2771" y="2621674"/>
            <a:ext cx="1570033" cy="2335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itle 1"/>
          <p:cNvSpPr txBox="1">
            <a:spLocks/>
          </p:cNvSpPr>
          <p:nvPr/>
        </p:nvSpPr>
        <p:spPr>
          <a:xfrm>
            <a:off x="7692493" y="2668484"/>
            <a:ext cx="1500448" cy="457200"/>
          </a:xfrm>
          <a:prstGeom prst="rect">
            <a:avLst/>
          </a:prstGeom>
        </p:spPr>
        <p:txBody>
          <a:bodyPr vert="horz" lIns="107287" tIns="53643" rIns="107287" bIns="53643" rtlCol="0" anchor="ctr">
            <a:noAutofit/>
          </a:bodyPr>
          <a:lstStyle>
            <a:lvl1pPr algn="ctr" defTabSz="1072866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Домашние</a:t>
            </a:r>
            <a:r>
              <a:rPr lang="en-US" sz="18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ru-RU" sz="18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Офисные</a:t>
            </a:r>
            <a:endParaRPr lang="en-US" sz="1800" b="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ru-RU" sz="1800" b="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приборы</a:t>
            </a:r>
            <a:endParaRPr lang="en-US" sz="18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7901773" y="3690897"/>
            <a:ext cx="1081888" cy="457200"/>
          </a:xfrm>
          <a:prstGeom prst="rect">
            <a:avLst/>
          </a:prstGeom>
        </p:spPr>
        <p:txBody>
          <a:bodyPr vert="horz" lIns="107287" tIns="53643" rIns="107287" bIns="53643" rtlCol="0" anchor="ctr">
            <a:noAutofit/>
          </a:bodyPr>
          <a:lstStyle>
            <a:lvl1pPr algn="ctr" defTabSz="1072866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IVI</a:t>
            </a: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7901773" y="4409403"/>
            <a:ext cx="1081888" cy="457200"/>
          </a:xfrm>
          <a:prstGeom prst="rect">
            <a:avLst/>
          </a:prstGeom>
        </p:spPr>
        <p:txBody>
          <a:bodyPr vert="horz" lIns="107287" tIns="53643" rIns="107287" bIns="53643" rtlCol="0" anchor="ctr">
            <a:noAutofit/>
          </a:bodyPr>
          <a:lstStyle>
            <a:lvl1pPr algn="ctr" defTabSz="1072866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IoT</a:t>
            </a:r>
            <a:endParaRPr lang="en-US" sz="18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5309" y="4395467"/>
            <a:ext cx="802300" cy="47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8551" y1="82888" x2="48551" y2="82888"/>
                        <a14:foregroundMark x1="47585" y1="83957" x2="47585" y2="83957"/>
                        <a14:foregroundMark x1="50966" y1="87166" x2="50966" y2="87166"/>
                        <a14:foregroundMark x1="59420" y1="93048" x2="59420" y2="93048"/>
                        <a14:foregroundMark x1="60870" y1="94652" x2="60870" y2="94652"/>
                        <a14:foregroundMark x1="46618" y1="83957" x2="46618" y2="83957"/>
                        <a14:foregroundMark x1="31401" y1="81818" x2="31401" y2="81818"/>
                        <a14:foregroundMark x1="32850" y1="81818" x2="32850" y2="81818"/>
                        <a14:foregroundMark x1="34300" y1="82353" x2="34300" y2="82353"/>
                        <a14:foregroundMark x1="37681" y1="82353" x2="37681" y2="82353"/>
                        <a14:foregroundMark x1="41787" y1="83422" x2="41787" y2="83422"/>
                        <a14:foregroundMark x1="44686" y1="82888" x2="44686" y2="82888"/>
                        <a14:foregroundMark x1="43720" y1="83422" x2="43720" y2="83422"/>
                        <a14:foregroundMark x1="42754" y1="83422" x2="42754" y2="83422"/>
                        <a14:foregroundMark x1="42271" y1="83422" x2="42271" y2="83422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216696" y="5029175"/>
            <a:ext cx="1720677" cy="77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itle 1"/>
          <p:cNvSpPr txBox="1">
            <a:spLocks/>
          </p:cNvSpPr>
          <p:nvPr/>
        </p:nvSpPr>
        <p:spPr>
          <a:xfrm>
            <a:off x="914400" y="5173191"/>
            <a:ext cx="1302296" cy="457200"/>
          </a:xfrm>
          <a:prstGeom prst="rect">
            <a:avLst/>
          </a:prstGeom>
        </p:spPr>
        <p:txBody>
          <a:bodyPr vert="horz" lIns="107287" tIns="53643" rIns="107287" bIns="53643" rtlCol="0" anchor="ctr">
            <a:noAutofit/>
          </a:bodyPr>
          <a:lstStyle>
            <a:lvl1pPr algn="ctr" defTabSz="1072866" rtl="0" eaLnBrk="1" latinLnBrk="1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Smart TV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7789" b="9360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939" t="8409" r="31775" b="7484"/>
          <a:stretch/>
        </p:blipFill>
        <p:spPr bwMode="auto">
          <a:xfrm>
            <a:off x="3237505" y="1825462"/>
            <a:ext cx="484400" cy="80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9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0"/>
          <a:stretch/>
        </p:blipFill>
        <p:spPr>
          <a:xfrm>
            <a:off x="2059138" y="4013099"/>
            <a:ext cx="1328478" cy="853504"/>
          </a:xfrm>
          <a:prstGeom prst="rect">
            <a:avLst/>
          </a:prstGeom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388" y="3931371"/>
            <a:ext cx="1436633" cy="95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07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Тайзен SDK </a:t>
            </a:r>
            <a:r>
              <a:rPr lang="en-US" sz="2400" dirty="0"/>
              <a:t>|</a:t>
            </a:r>
            <a:r>
              <a:rPr lang="ru-RU" sz="2400" dirty="0"/>
              <a:t> Полный набор инструментов разработки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03" y="831181"/>
            <a:ext cx="4680727" cy="2238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03" y="3455077"/>
            <a:ext cx="4680727" cy="220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378" y="831182"/>
            <a:ext cx="4680460" cy="2238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379" y="3455077"/>
            <a:ext cx="4680459" cy="2206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0512" y="2996952"/>
            <a:ext cx="4031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Интегрированная среда разработки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570797" y="2996952"/>
            <a:ext cx="1406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Эмуляторы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10612" y="5589240"/>
            <a:ext cx="3531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Мастер создания интерфейсов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58028" y="5589240"/>
            <a:ext cx="2432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Настройка и отладка</a:t>
            </a:r>
          </a:p>
        </p:txBody>
      </p:sp>
    </p:spTree>
    <p:extLst>
      <p:ext uri="{BB962C8B-B14F-4D97-AF65-F5344CB8AC3E}">
        <p14:creationId xmlns:p14="http://schemas.microsoft.com/office/powerpoint/2010/main" val="428825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/>
              <a:t>Повышенная </a:t>
            </a:r>
            <a:r>
              <a:rPr lang="ru-RU" altLang="ru-RU" dirty="0" smtClean="0"/>
              <a:t>производительность</a:t>
            </a:r>
            <a:endParaRPr lang="ru-RU" dirty="0"/>
          </a:p>
        </p:txBody>
      </p:sp>
      <p:pic>
        <p:nvPicPr>
          <p:cNvPr id="5" name="Изображение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92" y="705029"/>
            <a:ext cx="7437338" cy="495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84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Открытая ОС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496" y="678022"/>
            <a:ext cx="9056687" cy="509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31319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ТАЙЗЕН</a:t>
            </a:r>
            <a:r>
              <a:rPr lang="en-US" dirty="0"/>
              <a:t> | </a:t>
            </a:r>
            <a:r>
              <a:rPr lang="ru-RU" dirty="0"/>
              <a:t>Лидерство в области безопасности</a:t>
            </a:r>
          </a:p>
        </p:txBody>
      </p:sp>
      <p:grpSp>
        <p:nvGrpSpPr>
          <p:cNvPr id="74" name="Группа 73"/>
          <p:cNvGrpSpPr/>
          <p:nvPr/>
        </p:nvGrpSpPr>
        <p:grpSpPr>
          <a:xfrm>
            <a:off x="5097016" y="761180"/>
            <a:ext cx="4662932" cy="2475316"/>
            <a:chOff x="4318785" y="1106678"/>
            <a:chExt cx="7950220" cy="5369400"/>
          </a:xfrm>
        </p:grpSpPr>
        <p:sp>
          <p:nvSpPr>
            <p:cNvPr id="48" name="Text Box 82"/>
            <p:cNvSpPr txBox="1">
              <a:spLocks noChangeArrowheads="1"/>
            </p:cNvSpPr>
            <p:nvPr/>
          </p:nvSpPr>
          <p:spPr bwMode="auto">
            <a:xfrm>
              <a:off x="4318785" y="1106678"/>
              <a:ext cx="7950220" cy="5369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accent1">
                  <a:shade val="95000"/>
                  <a:satMod val="10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txBody>
            <a:bodyPr lIns="204853" tIns="201627" rIns="204853" bIns="102427" anchor="t"/>
            <a:lstStyle/>
            <a:p>
              <a:pPr marL="398316" indent="-398316">
                <a:lnSpc>
                  <a:spcPct val="130000"/>
                </a:lnSpc>
                <a:buFont typeface="Arial" pitchFamily="34" charset="0"/>
                <a:buChar char="•"/>
                <a:defRPr/>
              </a:pPr>
              <a:endParaRPr lang="en-US" altLang="ko-KR" sz="1400" kern="0" dirty="0">
                <a:solidFill>
                  <a:prstClr val="black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49" name="직사각형 92"/>
            <p:cNvSpPr/>
            <p:nvPr/>
          </p:nvSpPr>
          <p:spPr>
            <a:xfrm>
              <a:off x="7107345" y="2022655"/>
              <a:ext cx="810307" cy="310631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204853" tIns="102427" rIns="204853" bIns="102427" rtlCol="0" anchor="t"/>
            <a:lstStyle/>
            <a:p>
              <a:pPr algn="ctr"/>
              <a:endParaRPr lang="ko-KR" alt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50" name="원통 94"/>
            <p:cNvSpPr/>
            <p:nvPr/>
          </p:nvSpPr>
          <p:spPr>
            <a:xfrm>
              <a:off x="11025186" y="3753391"/>
              <a:ext cx="1001844" cy="1136748"/>
            </a:xfrm>
            <a:prstGeom prst="ca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80651" tIns="102427" rIns="80651" bIns="102427" rtlCol="0" anchor="ctr" anchorCtr="0"/>
            <a:lstStyle/>
            <a:p>
              <a:pPr algn="ctr"/>
              <a:r>
                <a:rPr lang="ru-RU" altLang="ko-KR" sz="1000" b="1" dirty="0">
                  <a:solidFill>
                    <a:prstClr val="black"/>
                  </a:solidFill>
                </a:rPr>
                <a:t>Данные</a:t>
              </a:r>
              <a:endParaRPr lang="ko-KR" altLang="en-US" sz="1000" b="1" dirty="0">
                <a:solidFill>
                  <a:prstClr val="black"/>
                </a:solidFill>
              </a:endParaRPr>
            </a:p>
          </p:txBody>
        </p:sp>
        <p:sp>
          <p:nvSpPr>
            <p:cNvPr id="51" name="오른쪽 화살표 96"/>
            <p:cNvSpPr/>
            <p:nvPr/>
          </p:nvSpPr>
          <p:spPr>
            <a:xfrm>
              <a:off x="10482893" y="4376765"/>
              <a:ext cx="535941" cy="466761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04853" tIns="102427" rIns="204853" bIns="102427" rtlCol="0" anchor="ctr"/>
            <a:lstStyle/>
            <a:p>
              <a:pPr algn="ctr"/>
              <a:endParaRPr lang="ko-KR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52" name="직사각형 101"/>
            <p:cNvSpPr/>
            <p:nvPr/>
          </p:nvSpPr>
          <p:spPr>
            <a:xfrm>
              <a:off x="9667486" y="2022655"/>
              <a:ext cx="785818" cy="310631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lIns="204853" tIns="102427" rIns="204853" bIns="102427" rtlCol="0" anchor="t"/>
            <a:lstStyle/>
            <a:p>
              <a:pPr algn="ctr"/>
              <a:endParaRPr lang="ko-KR" alt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53" name="오른쪽 화살표 102"/>
            <p:cNvSpPr/>
            <p:nvPr/>
          </p:nvSpPr>
          <p:spPr>
            <a:xfrm>
              <a:off x="7929436" y="3415738"/>
              <a:ext cx="1726266" cy="417896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04853" tIns="102427" rIns="204853" bIns="102427" rtlCol="0" anchor="ctr"/>
            <a:lstStyle/>
            <a:p>
              <a:pPr algn="ctr"/>
              <a:endParaRPr lang="ko-KR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54" name="오른쪽 화살표 103"/>
            <p:cNvSpPr/>
            <p:nvPr/>
          </p:nvSpPr>
          <p:spPr>
            <a:xfrm>
              <a:off x="7929436" y="4402168"/>
              <a:ext cx="1726266" cy="396278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04853" tIns="102427" rIns="204853" bIns="102427" rtlCol="0" anchor="ctr"/>
            <a:lstStyle/>
            <a:p>
              <a:pPr algn="ctr"/>
              <a:endParaRPr lang="ko-KR" altLang="en-US" sz="1400">
                <a:solidFill>
                  <a:prstClr val="white"/>
                </a:solidFill>
              </a:endParaRPr>
            </a:p>
          </p:txBody>
        </p:sp>
        <p:grpSp>
          <p:nvGrpSpPr>
            <p:cNvPr id="55" name="그룹 62"/>
            <p:cNvGrpSpPr/>
            <p:nvPr/>
          </p:nvGrpSpPr>
          <p:grpSpPr>
            <a:xfrm>
              <a:off x="9829548" y="3379734"/>
              <a:ext cx="451952" cy="457471"/>
              <a:chOff x="3986932" y="4419110"/>
              <a:chExt cx="765084" cy="76508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도넛 105"/>
              <p:cNvSpPr/>
              <p:nvPr/>
            </p:nvSpPr>
            <p:spPr>
              <a:xfrm>
                <a:off x="3986932" y="4419110"/>
                <a:ext cx="765084" cy="765085"/>
              </a:xfrm>
              <a:prstGeom prst="donut">
                <a:avLst>
                  <a:gd name="adj" fmla="val 15040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직사각형 106"/>
              <p:cNvSpPr/>
              <p:nvPr/>
            </p:nvSpPr>
            <p:spPr>
              <a:xfrm rot="18959282">
                <a:off x="4023657" y="4733290"/>
                <a:ext cx="697148" cy="12836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6037941" y="5161228"/>
              <a:ext cx="3021512" cy="391520"/>
            </a:xfrm>
            <a:prstGeom prst="rect">
              <a:avLst/>
            </a:prstGeom>
            <a:noFill/>
          </p:spPr>
          <p:txBody>
            <a:bodyPr wrap="square" lIns="204853" tIns="102427" rIns="204853" bIns="102427" rtlCol="0">
              <a:spAutoFit/>
            </a:bodyPr>
            <a:lstStyle/>
            <a:p>
              <a:pPr algn="ctr"/>
              <a:r>
                <a:rPr lang="ru-RU" altLang="ko-KR" sz="1200" b="1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Выявление вредоносного ПО</a:t>
              </a:r>
              <a:endParaRPr lang="ko-KR" altLang="en-US" sz="1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931282" y="5177518"/>
              <a:ext cx="2282250" cy="391520"/>
            </a:xfrm>
            <a:prstGeom prst="rect">
              <a:avLst/>
            </a:prstGeom>
            <a:noFill/>
          </p:spPr>
          <p:txBody>
            <a:bodyPr wrap="square" lIns="204853" tIns="102427" rIns="204853" bIns="102427" rtlCol="0">
              <a:spAutoFit/>
            </a:bodyPr>
            <a:lstStyle/>
            <a:p>
              <a:pPr algn="ctr"/>
              <a:r>
                <a:rPr lang="ru-RU" altLang="ko-KR" sz="1200" b="1" dirty="0">
                  <a:solidFill>
                    <a:prstClr val="black"/>
                  </a:solidFill>
                  <a:latin typeface="맑은 고딕" pitchFamily="50" charset="-127"/>
                  <a:ea typeface="맑은 고딕" pitchFamily="50" charset="-127"/>
                </a:rPr>
                <a:t>Контроль доступа</a:t>
              </a:r>
              <a:endParaRPr lang="ko-KR" altLang="en-US" sz="1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227615" y="1138073"/>
              <a:ext cx="2581114" cy="1111454"/>
            </a:xfrm>
            <a:prstGeom prst="rect">
              <a:avLst/>
            </a:prstGeom>
            <a:noFill/>
          </p:spPr>
          <p:txBody>
            <a:bodyPr wrap="square" lIns="204853" tIns="102427" rIns="204853" bIns="102427" rtlCol="0">
              <a:spAutoFit/>
            </a:bodyPr>
            <a:lstStyle/>
            <a:p>
              <a:pPr algn="ctr"/>
              <a:r>
                <a:rPr lang="ru-RU" altLang="ko-KR" sz="1100" b="1" dirty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Антивирусная</a:t>
              </a:r>
              <a:br>
                <a:rPr lang="ru-RU" altLang="ko-KR" sz="1100" b="1" dirty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</a:br>
              <a:r>
                <a:rPr lang="ru-RU" altLang="ko-KR" sz="1100" b="1" dirty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защита</a:t>
              </a:r>
              <a:endParaRPr lang="ko-KR" altLang="en-US" sz="1100" b="1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9125129" y="1291746"/>
              <a:ext cx="1909322" cy="766495"/>
            </a:xfrm>
            <a:prstGeom prst="rect">
              <a:avLst/>
            </a:prstGeom>
            <a:noFill/>
          </p:spPr>
          <p:txBody>
            <a:bodyPr wrap="square" lIns="204853" tIns="102427" rIns="204853" bIns="102427" rtlCol="0">
              <a:spAutoFit/>
            </a:bodyPr>
            <a:lstStyle/>
            <a:p>
              <a:pPr algn="ctr"/>
              <a:r>
                <a:rPr lang="en-US" altLang="ko-KR" sz="1100" b="1" dirty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SMACK</a:t>
              </a:r>
              <a:endParaRPr lang="ko-KR" altLang="en-US" sz="1100" b="1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grpSp>
          <p:nvGrpSpPr>
            <p:cNvPr id="62" name="그룹 62"/>
            <p:cNvGrpSpPr/>
            <p:nvPr/>
          </p:nvGrpSpPr>
          <p:grpSpPr>
            <a:xfrm>
              <a:off x="7287024" y="2346199"/>
              <a:ext cx="461572" cy="457471"/>
              <a:chOff x="3986932" y="4419110"/>
              <a:chExt cx="765084" cy="765085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63" name="도넛 116"/>
              <p:cNvSpPr/>
              <p:nvPr/>
            </p:nvSpPr>
            <p:spPr>
              <a:xfrm>
                <a:off x="3986932" y="4419110"/>
                <a:ext cx="765084" cy="765085"/>
              </a:xfrm>
              <a:prstGeom prst="donut">
                <a:avLst>
                  <a:gd name="adj" fmla="val 15040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직사각형 117"/>
              <p:cNvSpPr/>
              <p:nvPr/>
            </p:nvSpPr>
            <p:spPr>
              <a:xfrm rot="18959282">
                <a:off x="4023657" y="4733290"/>
                <a:ext cx="697148" cy="12836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5" name="오른쪽 화살표 95"/>
            <p:cNvSpPr/>
            <p:nvPr/>
          </p:nvSpPr>
          <p:spPr>
            <a:xfrm>
              <a:off x="6226997" y="2308887"/>
              <a:ext cx="877150" cy="534174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04853" tIns="102427" rIns="204853" bIns="102427" rtlCol="0" anchor="ctr"/>
            <a:lstStyle/>
            <a:p>
              <a:pPr algn="ctr"/>
              <a:endParaRPr lang="ko-KR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66" name="모서리가 둥근 직사각형 93"/>
            <p:cNvSpPr/>
            <p:nvPr/>
          </p:nvSpPr>
          <p:spPr>
            <a:xfrm>
              <a:off x="4740258" y="2240462"/>
              <a:ext cx="1512349" cy="671024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lIns="204853" tIns="102427" rIns="204853" bIns="102427" rtlCol="0" anchor="ctr"/>
            <a:lstStyle/>
            <a:p>
              <a:pPr algn="ctr"/>
              <a:r>
                <a:rPr lang="ru-RU" altLang="ko-KR" sz="900" b="1" dirty="0" smtClean="0">
                  <a:solidFill>
                    <a:schemeClr val="tx1"/>
                  </a:solidFill>
                </a:rPr>
                <a:t>Вредоносное</a:t>
              </a:r>
              <a:r>
                <a:rPr lang="ru-RU" altLang="ko-KR" sz="1100" b="1" dirty="0" smtClean="0">
                  <a:solidFill>
                    <a:schemeClr val="tx1"/>
                  </a:solidFill>
                </a:rPr>
                <a:t/>
              </a:r>
              <a:br>
                <a:rPr lang="ru-RU" altLang="ko-KR" sz="1100" b="1" dirty="0" smtClean="0">
                  <a:solidFill>
                    <a:schemeClr val="tx1"/>
                  </a:solidFill>
                </a:rPr>
              </a:br>
              <a:r>
                <a:rPr lang="ru-RU" altLang="ko-KR" sz="1100" b="1" dirty="0" smtClean="0">
                  <a:solidFill>
                    <a:schemeClr val="tx1"/>
                  </a:solidFill>
                </a:rPr>
                <a:t>ПО</a:t>
              </a:r>
              <a:endParaRPr lang="ko-KR" alt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67" name="오른쪽 화살표 98"/>
            <p:cNvSpPr/>
            <p:nvPr/>
          </p:nvSpPr>
          <p:spPr>
            <a:xfrm>
              <a:off x="6226997" y="3356149"/>
              <a:ext cx="877150" cy="522727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04853" tIns="102427" rIns="204853" bIns="102427" rtlCol="0" anchor="ctr"/>
            <a:lstStyle/>
            <a:p>
              <a:pPr algn="ctr"/>
              <a:endParaRPr lang="ko-KR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68" name="모서리가 둥근 직사각형 97"/>
            <p:cNvSpPr/>
            <p:nvPr/>
          </p:nvSpPr>
          <p:spPr>
            <a:xfrm>
              <a:off x="4740258" y="3295484"/>
              <a:ext cx="1500799" cy="644056"/>
            </a:xfrm>
            <a:prstGeom prst="roundRect">
              <a:avLst/>
            </a:prstGeom>
            <a:ln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204853" tIns="102427" rIns="204853" bIns="102427" rtlCol="0" anchor="ctr"/>
            <a:lstStyle/>
            <a:p>
              <a:pPr algn="ctr"/>
              <a:r>
                <a:rPr lang="ru-RU" altLang="ko-KR" sz="1100" b="1" dirty="0">
                  <a:solidFill>
                    <a:prstClr val="black"/>
                  </a:solidFill>
                </a:rPr>
                <a:t>ПО</a:t>
              </a:r>
              <a:endParaRPr lang="ko-KR" altLang="en-US" sz="1100" b="1" dirty="0">
                <a:solidFill>
                  <a:prstClr val="black"/>
                </a:solidFill>
              </a:endParaRPr>
            </a:p>
          </p:txBody>
        </p:sp>
        <p:sp>
          <p:nvSpPr>
            <p:cNvPr id="69" name="오른쪽 화살표 100"/>
            <p:cNvSpPr/>
            <p:nvPr/>
          </p:nvSpPr>
          <p:spPr>
            <a:xfrm>
              <a:off x="6226997" y="4385456"/>
              <a:ext cx="877150" cy="447558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04853" tIns="102427" rIns="204853" bIns="102427" rtlCol="0" anchor="ctr"/>
            <a:lstStyle/>
            <a:p>
              <a:pPr algn="ctr"/>
              <a:endParaRPr lang="ko-KR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70" name="모서리가 둥근 직사각형 99"/>
            <p:cNvSpPr/>
            <p:nvPr/>
          </p:nvSpPr>
          <p:spPr>
            <a:xfrm>
              <a:off x="4740258" y="4323537"/>
              <a:ext cx="1513629" cy="571397"/>
            </a:xfrm>
            <a:prstGeom prst="roundRect">
              <a:avLst/>
            </a:prstGeom>
            <a:ln>
              <a:solidFill>
                <a:schemeClr val="bg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204853" tIns="102427" rIns="204853" bIns="102427" rtlCol="0" anchor="ctr"/>
            <a:lstStyle/>
            <a:p>
              <a:pPr algn="ctr"/>
              <a:r>
                <a:rPr lang="ru-RU" altLang="ko-KR" sz="1100" b="1" dirty="0">
                  <a:solidFill>
                    <a:prstClr val="black"/>
                  </a:solidFill>
                </a:rPr>
                <a:t>ПО</a:t>
              </a:r>
              <a:endParaRPr lang="ko-KR" altLang="en-US" sz="11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71" name="내용 개체 틀 1"/>
          <p:cNvSpPr txBox="1">
            <a:spLocks/>
          </p:cNvSpPr>
          <p:nvPr/>
        </p:nvSpPr>
        <p:spPr>
          <a:xfrm>
            <a:off x="-288508" y="1245240"/>
            <a:ext cx="5231233" cy="8156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pt-BR"/>
            </a:defPPr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  <a:lvl2pPr marL="854723" lvl="1" indent="-512229" defTabSz="914296" eaLnBrk="0" fontAlgn="base" latinLnBrk="1" hangingPunct="0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>
                <a:latin typeface="Calibri" pitchFamily="34" charset="0"/>
                <a:ea typeface="Malgun Gothic" pitchFamily="34" charset="-127"/>
              </a:defRPr>
            </a:lvl2pPr>
          </a:lstStyle>
          <a:p>
            <a:pPr lvl="1"/>
            <a:r>
              <a:rPr lang="ru-RU" altLang="ko-KR" sz="1200" dirty="0"/>
              <a:t>Поддержка антивирусной среды: защита от вредоносного ПО до установки</a:t>
            </a:r>
          </a:p>
          <a:p>
            <a:pPr lvl="1"/>
            <a:r>
              <a:rPr lang="ru-RU" altLang="ko-KR" sz="1200" dirty="0"/>
              <a:t>Встроенный контроль доступа к данным и функциям системы на основе привилегий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68003" y="692696"/>
            <a:ext cx="490102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30225" indent="-530225" defTabSz="914296" eaLnBrk="0" fontAlgn="base" latinLnBrk="1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2000" dirty="0" smtClean="0">
                <a:latin typeface="Calibri" pitchFamily="34" charset="0"/>
                <a:ea typeface="Malgun Gothic" pitchFamily="34" charset="-127"/>
              </a:rPr>
              <a:t>Улучшенная архитектура</a:t>
            </a:r>
            <a:br>
              <a:rPr lang="ru-RU" sz="2000" dirty="0" smtClean="0">
                <a:latin typeface="Calibri" pitchFamily="34" charset="0"/>
                <a:ea typeface="Malgun Gothic" pitchFamily="34" charset="-127"/>
              </a:rPr>
            </a:br>
            <a:r>
              <a:rPr lang="ru-RU" sz="2000" dirty="0" smtClean="0">
                <a:latin typeface="Calibri" pitchFamily="34" charset="0"/>
                <a:ea typeface="Malgun Gothic" pitchFamily="34" charset="-127"/>
              </a:rPr>
              <a:t>безопасности</a:t>
            </a:r>
            <a:endParaRPr lang="en-US" sz="2000" dirty="0">
              <a:latin typeface="Calibri" pitchFamily="34" charset="0"/>
              <a:ea typeface="Malgun Gothic" pitchFamily="34" charset="-127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68003" y="2143889"/>
            <a:ext cx="354322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pt-BR"/>
            </a:defPPr>
            <a:lvl1pPr marL="530225" indent="-530225" defTabSz="914296" eaLnBrk="0" fontAlgn="base" latinLnBrk="1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 typeface="Wingdings" pitchFamily="2" charset="2"/>
              <a:buChar char="§"/>
              <a:defRPr sz="5100">
                <a:latin typeface="Calibri" pitchFamily="34" charset="0"/>
                <a:ea typeface="Malgun Gothic" pitchFamily="34" charset="-127"/>
              </a:defRPr>
            </a:lvl1pPr>
          </a:lstStyle>
          <a:p>
            <a:r>
              <a:rPr lang="ru-RU" sz="2000" dirty="0"/>
              <a:t> Виртуализация в </a:t>
            </a:r>
            <a:r>
              <a:rPr lang="ru-RU" sz="2000" dirty="0" err="1"/>
              <a:t>Тайзен</a:t>
            </a:r>
            <a:endParaRPr lang="en-US" sz="2000" dirty="0"/>
          </a:p>
        </p:txBody>
      </p:sp>
      <p:grpSp>
        <p:nvGrpSpPr>
          <p:cNvPr id="93" name="Группа 92"/>
          <p:cNvGrpSpPr/>
          <p:nvPr/>
        </p:nvGrpSpPr>
        <p:grpSpPr>
          <a:xfrm>
            <a:off x="851791" y="3356993"/>
            <a:ext cx="3529337" cy="1827228"/>
            <a:chOff x="2088803" y="8335837"/>
            <a:chExt cx="5486400" cy="3488868"/>
          </a:xfrm>
        </p:grpSpPr>
        <p:sp>
          <p:nvSpPr>
            <p:cNvPr id="75" name="Text Box 82"/>
            <p:cNvSpPr txBox="1">
              <a:spLocks noChangeArrowheads="1"/>
            </p:cNvSpPr>
            <p:nvPr/>
          </p:nvSpPr>
          <p:spPr bwMode="auto">
            <a:xfrm>
              <a:off x="2088803" y="8354282"/>
              <a:ext cx="5486400" cy="34704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accent1">
                  <a:shade val="95000"/>
                  <a:satMod val="10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txBody>
            <a:bodyPr tIns="90000" anchor="t"/>
            <a:lstStyle/>
            <a:p>
              <a:pPr marL="398316" indent="-398316">
                <a:lnSpc>
                  <a:spcPct val="130000"/>
                </a:lnSpc>
                <a:buFont typeface="Arial" pitchFamily="34" charset="0"/>
                <a:buChar char="•"/>
                <a:defRPr/>
              </a:pPr>
              <a:endParaRPr lang="en-US" altLang="ko-KR" sz="1600" kern="0" dirty="0">
                <a:solidFill>
                  <a:prstClr val="black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76" name="모서리가 둥근 직사각형 32"/>
            <p:cNvSpPr/>
            <p:nvPr/>
          </p:nvSpPr>
          <p:spPr bwMode="auto">
            <a:xfrm>
              <a:off x="2432603" y="9083559"/>
              <a:ext cx="4798800" cy="2513859"/>
            </a:xfrm>
            <a:prstGeom prst="roundRect">
              <a:avLst>
                <a:gd name="adj" fmla="val 6766"/>
              </a:avLst>
            </a:prstGeom>
            <a:noFill/>
            <a:ln w="9525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lIns="243835" tIns="121917" rIns="243835" bIns="121917" rtlCol="0" anchor="ctr">
              <a:flatTx/>
            </a:bodyPr>
            <a:lstStyle/>
            <a:p>
              <a:pPr algn="ctr" eaLnBrk="1" hangingPunct="1"/>
              <a:endParaRPr lang="ko-KR" altLang="en-US" sz="1400" dirty="0" err="1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77" name="모서리가 둥근 직사각형 33"/>
            <p:cNvSpPr/>
            <p:nvPr/>
          </p:nvSpPr>
          <p:spPr bwMode="auto">
            <a:xfrm>
              <a:off x="4931476" y="9341737"/>
              <a:ext cx="2200927" cy="672035"/>
            </a:xfrm>
            <a:prstGeom prst="roundRect">
              <a:avLst>
                <a:gd name="adj" fmla="val 6766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243835" tIns="121917" rIns="243835" bIns="121917" rtlCol="0" anchor="ctr">
              <a:flatTx/>
            </a:bodyPr>
            <a:lstStyle/>
            <a:p>
              <a:pPr algn="ctr" eaLnBrk="1" hangingPunct="1"/>
              <a:r>
                <a:rPr lang="ru-RU" altLang="ko-KR" sz="1400" dirty="0">
                  <a:latin typeface="맑은 고딕" pitchFamily="50" charset="-127"/>
                  <a:ea typeface="맑은 고딕" pitchFamily="50" charset="-127"/>
                </a:rPr>
                <a:t>Контейнер 2</a:t>
              </a:r>
              <a:endParaRPr lang="ko-KR" altLang="en-US" sz="1400" dirty="0" err="1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78" name="모서리가 둥근 직사각형 36"/>
            <p:cNvSpPr/>
            <p:nvPr/>
          </p:nvSpPr>
          <p:spPr bwMode="auto">
            <a:xfrm>
              <a:off x="2531603" y="10101676"/>
              <a:ext cx="4600800" cy="1280418"/>
            </a:xfrm>
            <a:prstGeom prst="roundRect">
              <a:avLst>
                <a:gd name="adj" fmla="val 6766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0" tIns="0" rIns="0" bIns="36000" rtlCol="0" anchor="b" anchorCtr="0">
              <a:flatTx/>
            </a:bodyPr>
            <a:lstStyle/>
            <a:p>
              <a:pPr algn="ctr" eaLnBrk="1" hangingPunct="1"/>
              <a:r>
                <a:rPr lang="ru-RU" altLang="ko-KR" sz="1400" dirty="0" smtClean="0">
                  <a:latin typeface="맑은 고딕" pitchFamily="50" charset="-127"/>
                  <a:ea typeface="맑은 고딕" pitchFamily="50" charset="-127"/>
                </a:rPr>
                <a:t>Ядро ОС</a:t>
              </a:r>
              <a:endParaRPr lang="ko-KR" altLang="en-US" sz="1400" dirty="0" err="1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79" name="모서리가 둥근 직사각형 37"/>
            <p:cNvSpPr/>
            <p:nvPr/>
          </p:nvSpPr>
          <p:spPr bwMode="auto">
            <a:xfrm>
              <a:off x="2531603" y="9341737"/>
              <a:ext cx="2200927" cy="672035"/>
            </a:xfrm>
            <a:prstGeom prst="roundRect">
              <a:avLst>
                <a:gd name="adj" fmla="val 6766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243835" tIns="121917" rIns="243835" bIns="121917" rtlCol="0" anchor="ctr">
              <a:flatTx/>
            </a:bodyPr>
            <a:lstStyle/>
            <a:p>
              <a:pPr algn="ctr" eaLnBrk="1" hangingPunct="1"/>
              <a:r>
                <a:rPr lang="ru-RU" altLang="ko-KR" sz="1400" dirty="0">
                  <a:latin typeface="맑은 고딕" pitchFamily="50" charset="-127"/>
                  <a:ea typeface="맑은 고딕" pitchFamily="50" charset="-127"/>
                </a:rPr>
                <a:t>Контейнер 1</a:t>
              </a:r>
              <a:endParaRPr lang="ko-KR" altLang="en-US" sz="1400" dirty="0" err="1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0" name="모서리가 둥근 직사각형 38"/>
            <p:cNvSpPr/>
            <p:nvPr/>
          </p:nvSpPr>
          <p:spPr bwMode="auto">
            <a:xfrm>
              <a:off x="2774618" y="10232462"/>
              <a:ext cx="4129986" cy="584265"/>
            </a:xfrm>
            <a:prstGeom prst="roundRect">
              <a:avLst>
                <a:gd name="adj" fmla="val 6766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243835" tIns="121917" rIns="243835" bIns="121917" rtlCol="0" anchor="ctr">
              <a:flatTx/>
            </a:bodyPr>
            <a:lstStyle/>
            <a:p>
              <a:pPr algn="ctr" eaLnBrk="1" hangingPunct="1"/>
              <a:r>
                <a:rPr lang="ru-RU" altLang="ko-KR" sz="1400" dirty="0" smtClean="0">
                  <a:latin typeface="맑은 고딕" pitchFamily="50" charset="-127"/>
                  <a:ea typeface="맑은 고딕" pitchFamily="50" charset="-127"/>
                </a:rPr>
                <a:t>Ресурсы контейнеров 1 и 2</a:t>
              </a:r>
              <a:endParaRPr lang="ko-KR" altLang="en-US" sz="1400" dirty="0" err="1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253743" y="8335837"/>
              <a:ext cx="1762264" cy="51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b="1" dirty="0">
                  <a:latin typeface="Calibri" panose="020F0502020204030204" pitchFamily="34" charset="0"/>
                </a:rPr>
                <a:t>KNOX </a:t>
              </a:r>
              <a:r>
                <a:rPr lang="ru-RU" altLang="ko-KR" sz="1100" b="1" dirty="0">
                  <a:latin typeface="Calibri" panose="020F0502020204030204" pitchFamily="34" charset="0"/>
                </a:rPr>
                <a:t>в</a:t>
              </a:r>
              <a:r>
                <a:rPr lang="en-US" altLang="ko-KR" sz="1100" b="1" dirty="0">
                  <a:latin typeface="Calibri" panose="020F0502020204030204" pitchFamily="34" charset="0"/>
                </a:rPr>
                <a:t> Android</a:t>
              </a:r>
              <a:endParaRPr lang="ko-KR" altLang="en-US" sz="1100" b="1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5884843" y="3356992"/>
            <a:ext cx="3150071" cy="1827228"/>
            <a:chOff x="10963816" y="8354282"/>
            <a:chExt cx="5484984" cy="3470423"/>
          </a:xfrm>
        </p:grpSpPr>
        <p:sp>
          <p:nvSpPr>
            <p:cNvPr id="82" name="Text Box 82"/>
            <p:cNvSpPr txBox="1">
              <a:spLocks noChangeArrowheads="1"/>
            </p:cNvSpPr>
            <p:nvPr/>
          </p:nvSpPr>
          <p:spPr bwMode="auto">
            <a:xfrm>
              <a:off x="10963816" y="8354282"/>
              <a:ext cx="5484984" cy="347042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algn="ctr">
              <a:solidFill>
                <a:schemeClr val="accent1">
                  <a:shade val="95000"/>
                  <a:satMod val="10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txBody>
            <a:bodyPr lIns="204853" tIns="201627" rIns="204853" bIns="102427" anchor="t"/>
            <a:lstStyle/>
            <a:p>
              <a:pPr marL="398316" indent="-398316">
                <a:lnSpc>
                  <a:spcPct val="130000"/>
                </a:lnSpc>
                <a:buFont typeface="Arial" pitchFamily="34" charset="0"/>
                <a:buChar char="•"/>
                <a:defRPr/>
              </a:pPr>
              <a:endParaRPr lang="en-US" altLang="ko-KR" sz="1400" kern="0" dirty="0">
                <a:solidFill>
                  <a:prstClr val="black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83" name="모서리가 둥근 직사각형 30"/>
            <p:cNvSpPr/>
            <p:nvPr/>
          </p:nvSpPr>
          <p:spPr bwMode="auto">
            <a:xfrm>
              <a:off x="11290859" y="9083559"/>
              <a:ext cx="4799569" cy="2513859"/>
            </a:xfrm>
            <a:prstGeom prst="roundRect">
              <a:avLst>
                <a:gd name="adj" fmla="val 6766"/>
              </a:avLst>
            </a:prstGeom>
            <a:noFill/>
            <a:ln w="9525">
              <a:solidFill>
                <a:schemeClr val="tx2"/>
              </a:solidFill>
              <a:prstDash val="dash"/>
              <a:round/>
              <a:headEnd/>
              <a:tailEnd/>
            </a:ln>
          </p:spPr>
          <p:txBody>
            <a:bodyPr wrap="none" lIns="546264" tIns="273131" rIns="546264" bIns="273131" rtlCol="0" anchor="ctr">
              <a:flatTx/>
            </a:bodyPr>
            <a:lstStyle/>
            <a:p>
              <a:pPr algn="ctr" eaLnBrk="1" hangingPunct="1"/>
              <a:endParaRPr lang="ko-KR" altLang="en-US" sz="1200" dirty="0" err="1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4" name="모서리가 둥근 직사각형 31"/>
            <p:cNvSpPr/>
            <p:nvPr/>
          </p:nvSpPr>
          <p:spPr bwMode="auto">
            <a:xfrm>
              <a:off x="11386743" y="10101678"/>
              <a:ext cx="4599604" cy="1280418"/>
            </a:xfrm>
            <a:prstGeom prst="roundRect">
              <a:avLst>
                <a:gd name="adj" fmla="val 6766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0" tIns="0" rIns="0" bIns="80651" rtlCol="0" anchor="b" anchorCtr="0">
              <a:flatTx/>
            </a:bodyPr>
            <a:lstStyle/>
            <a:p>
              <a:pPr algn="ctr" eaLnBrk="1" hangingPunct="1"/>
              <a:r>
                <a:rPr lang="ru-RU" altLang="ko-KR" sz="1200" dirty="0" smtClean="0">
                  <a:latin typeface="맑은 고딕" pitchFamily="50" charset="-127"/>
                  <a:ea typeface="맑은 고딕" pitchFamily="50" charset="-127"/>
                </a:rPr>
                <a:t>Ядро ОС</a:t>
              </a:r>
              <a:endParaRPr lang="ko-KR" altLang="en-US" sz="1200" dirty="0" err="1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5" name="모서리가 둥근 직사각형 34"/>
            <p:cNvSpPr/>
            <p:nvPr/>
          </p:nvSpPr>
          <p:spPr bwMode="auto">
            <a:xfrm>
              <a:off x="13836850" y="9341740"/>
              <a:ext cx="2016000" cy="1474987"/>
            </a:xfrm>
            <a:prstGeom prst="roundRect">
              <a:avLst>
                <a:gd name="adj" fmla="val 6766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0" tIns="0" rIns="0" bIns="0" rtlCol="0" anchor="t" anchorCtr="0">
              <a:flatTx/>
            </a:bodyPr>
            <a:lstStyle/>
            <a:p>
              <a:pPr algn="ctr"/>
              <a:r>
                <a:rPr lang="ru-RU" altLang="ko-KR" sz="1200" dirty="0">
                  <a:latin typeface="맑은 고딕" pitchFamily="50" charset="-127"/>
                  <a:ea typeface="맑은 고딕" pitchFamily="50" charset="-127"/>
                </a:rPr>
                <a:t>Контейнер 2</a:t>
              </a:r>
              <a:endParaRPr lang="en-US" altLang="ko-KR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6" name="모서리가 둥근 직사각형 35"/>
            <p:cNvSpPr/>
            <p:nvPr/>
          </p:nvSpPr>
          <p:spPr bwMode="auto">
            <a:xfrm>
              <a:off x="11548603" y="9341740"/>
              <a:ext cx="2052000" cy="1474987"/>
            </a:xfrm>
            <a:prstGeom prst="roundRect">
              <a:avLst>
                <a:gd name="adj" fmla="val 6766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0" tIns="0" rIns="0" bIns="0" rtlCol="0" anchor="t" anchorCtr="0">
              <a:flatTx/>
            </a:bodyPr>
            <a:lstStyle/>
            <a:p>
              <a:pPr algn="ctr" eaLnBrk="1" hangingPunct="1"/>
              <a:r>
                <a:rPr lang="ru-RU" altLang="ko-KR" sz="1200" dirty="0">
                  <a:latin typeface="맑은 고딕" pitchFamily="50" charset="-127"/>
                  <a:ea typeface="맑은 고딕" pitchFamily="50" charset="-127"/>
                </a:rPr>
                <a:t>Контейнер 1</a:t>
              </a:r>
              <a:endParaRPr lang="en-US" altLang="ko-KR" sz="12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7" name="모서리가 둥근 직사각형 39"/>
            <p:cNvSpPr/>
            <p:nvPr/>
          </p:nvSpPr>
          <p:spPr bwMode="auto">
            <a:xfrm>
              <a:off x="11647883" y="9924853"/>
              <a:ext cx="1872000" cy="802952"/>
            </a:xfrm>
            <a:prstGeom prst="roundRect">
              <a:avLst>
                <a:gd name="adj" fmla="val 6766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546264" tIns="273131" rIns="546264" bIns="273131" rtlCol="0" anchor="ctr">
              <a:flatTx/>
            </a:bodyPr>
            <a:lstStyle/>
            <a:p>
              <a:pPr algn="ctr" eaLnBrk="1" hangingPunct="1"/>
              <a:r>
                <a:rPr lang="ru-RU" altLang="ko-KR" sz="1100" dirty="0" smtClean="0">
                  <a:latin typeface="맑은 고딕" pitchFamily="50" charset="-127"/>
                  <a:ea typeface="맑은 고딕" pitchFamily="50" charset="-127"/>
                </a:rPr>
                <a:t>Ресурсы</a:t>
              </a:r>
              <a:br>
                <a:rPr lang="ru-RU" altLang="ko-KR" sz="1100" dirty="0" smtClean="0">
                  <a:latin typeface="맑은 고딕" pitchFamily="50" charset="-127"/>
                  <a:ea typeface="맑은 고딕" pitchFamily="50" charset="-127"/>
                </a:rPr>
              </a:br>
              <a:r>
                <a:rPr lang="ru-RU" altLang="ko-KR" sz="1100" dirty="0" smtClean="0">
                  <a:latin typeface="맑은 고딕" pitchFamily="50" charset="-127"/>
                  <a:ea typeface="맑은 고딕" pitchFamily="50" charset="-127"/>
                </a:rPr>
                <a:t>контейнера 1</a:t>
              </a:r>
              <a:endParaRPr lang="ko-KR" altLang="en-US" sz="1100" dirty="0" err="1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8" name="모서리가 둥근 직사각형 40"/>
            <p:cNvSpPr/>
            <p:nvPr/>
          </p:nvSpPr>
          <p:spPr bwMode="auto">
            <a:xfrm>
              <a:off x="13906185" y="9924855"/>
              <a:ext cx="1872000" cy="802954"/>
            </a:xfrm>
            <a:prstGeom prst="roundRect">
              <a:avLst>
                <a:gd name="adj" fmla="val 6766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lIns="546264" tIns="273131" rIns="546264" bIns="273131" rtlCol="0" anchor="ctr">
              <a:flatTx/>
            </a:bodyPr>
            <a:lstStyle/>
            <a:p>
              <a:pPr algn="ctr" eaLnBrk="1" hangingPunct="1"/>
              <a:r>
                <a:rPr lang="ru-RU" altLang="ko-KR" sz="1100" dirty="0" smtClean="0">
                  <a:latin typeface="맑은 고딕" pitchFamily="50" charset="-127"/>
                  <a:ea typeface="맑은 고딕" pitchFamily="50" charset="-127"/>
                </a:rPr>
                <a:t>Ресурсы</a:t>
              </a:r>
              <a:br>
                <a:rPr lang="ru-RU" altLang="ko-KR" sz="1100" dirty="0" smtClean="0">
                  <a:latin typeface="맑은 고딕" pitchFamily="50" charset="-127"/>
                  <a:ea typeface="맑은 고딕" pitchFamily="50" charset="-127"/>
                </a:rPr>
              </a:br>
              <a:r>
                <a:rPr lang="ru-RU" altLang="ko-KR" sz="1100" dirty="0" smtClean="0">
                  <a:latin typeface="맑은 고딕" pitchFamily="50" charset="-127"/>
                  <a:ea typeface="맑은 고딕" pitchFamily="50" charset="-127"/>
                </a:rPr>
                <a:t>контейнера 2</a:t>
              </a:r>
              <a:endParaRPr lang="ko-KR" altLang="en-US" sz="1100" dirty="0" err="1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1307920" y="8444285"/>
              <a:ext cx="2520445" cy="32150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ru-RU" altLang="ko-KR" sz="1050" b="1" dirty="0" smtClean="0">
                  <a:latin typeface="Calibri" panose="020F0502020204030204" pitchFamily="34" charset="0"/>
                </a:rPr>
                <a:t>Виртуализация в </a:t>
              </a:r>
              <a:r>
                <a:rPr lang="ru-RU" altLang="ko-KR" sz="1100" b="1" dirty="0" err="1" smtClean="0">
                  <a:latin typeface="Calibri" panose="020F0502020204030204" pitchFamily="34" charset="0"/>
                </a:rPr>
                <a:t>Тайзен</a:t>
              </a:r>
              <a:endParaRPr lang="ko-KR" altLang="en-US" sz="1050" b="1" dirty="0">
                <a:latin typeface="Calibri" panose="020F0502020204030204" pitchFamily="34" charset="0"/>
              </a:endParaRPr>
            </a:p>
          </p:txBody>
        </p:sp>
      </p:grpSp>
      <p:sp>
        <p:nvSpPr>
          <p:cNvPr id="90" name="내용 개체 틀 1"/>
          <p:cNvSpPr txBox="1">
            <a:spLocks/>
          </p:cNvSpPr>
          <p:nvPr/>
        </p:nvSpPr>
        <p:spPr>
          <a:xfrm>
            <a:off x="556320" y="5266650"/>
            <a:ext cx="4180656" cy="97066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ko-KR"/>
            </a:defPPr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pPr marL="0" lvl="1"/>
            <a:r>
              <a:rPr lang="ru-RU" altLang="ko-KR" sz="1100" b="1" dirty="0" smtClean="0"/>
              <a:t>Изоляция </a:t>
            </a:r>
            <a:r>
              <a:rPr lang="ru-RU" altLang="ko-KR" sz="1100" b="1" dirty="0"/>
              <a:t>на уровне контейнера:</a:t>
            </a:r>
            <a:endParaRPr lang="ru-RU" altLang="ko-KR" sz="1100" dirty="0"/>
          </a:p>
          <a:p>
            <a:pPr marL="384099" lvl="1" indent="-384099">
              <a:buFont typeface="Arial" pitchFamily="34" charset="0"/>
              <a:buChar char="•"/>
            </a:pPr>
            <a:r>
              <a:rPr lang="ru-RU" altLang="ko-KR" sz="1100" dirty="0"/>
              <a:t>контейнер имеет собственные механизмы изоляции;</a:t>
            </a:r>
          </a:p>
          <a:p>
            <a:pPr marL="384099" lvl="1" indent="-384099">
              <a:buFont typeface="Arial" pitchFamily="34" charset="0"/>
              <a:buChar char="•"/>
            </a:pPr>
            <a:r>
              <a:rPr lang="ru-RU" altLang="ko-KR" sz="1100" dirty="0"/>
              <a:t>все контейнеры используют </a:t>
            </a:r>
            <a:r>
              <a:rPr lang="ru-RU" altLang="ko-KR" sz="1100" dirty="0" smtClean="0"/>
              <a:t>общие ресурсы ядра </a:t>
            </a:r>
            <a:r>
              <a:rPr lang="ru-RU" altLang="ko-KR" sz="1100" dirty="0"/>
              <a:t>ОС.</a:t>
            </a:r>
          </a:p>
        </p:txBody>
      </p:sp>
      <p:sp>
        <p:nvSpPr>
          <p:cNvPr id="91" name="내용 개체 틀 1"/>
          <p:cNvSpPr txBox="1">
            <a:spLocks/>
          </p:cNvSpPr>
          <p:nvPr/>
        </p:nvSpPr>
        <p:spPr>
          <a:xfrm>
            <a:off x="5685763" y="5301208"/>
            <a:ext cx="4019765" cy="61354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>
            <a:defPPr>
              <a:defRPr lang="ko-KR"/>
            </a:defPPr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pPr marL="0" lvl="1"/>
            <a:r>
              <a:rPr lang="ru-RU" altLang="ko-KR" sz="1100" b="1" dirty="0"/>
              <a:t>Изоляция на уровне ядра ОС:</a:t>
            </a:r>
            <a:endParaRPr lang="ru-RU" altLang="ko-KR" sz="1100" dirty="0"/>
          </a:p>
          <a:p>
            <a:pPr marL="384099" lvl="1" indent="-384099">
              <a:buFont typeface="Arial" pitchFamily="34" charset="0"/>
              <a:buChar char="•"/>
            </a:pPr>
            <a:r>
              <a:rPr lang="ru-RU" altLang="ko-KR" sz="1100" dirty="0" smtClean="0"/>
              <a:t>механизм изоляции ресурсов реализован </a:t>
            </a:r>
            <a:r>
              <a:rPr lang="ru-RU" altLang="ko-KR" sz="1100" dirty="0"/>
              <a:t>в </a:t>
            </a:r>
            <a:r>
              <a:rPr lang="ru-RU" altLang="ko-KR" sz="1100" dirty="0" smtClean="0"/>
              <a:t>ядре </a:t>
            </a:r>
            <a:r>
              <a:rPr lang="ru-RU" altLang="ko-KR" sz="1100" dirty="0"/>
              <a:t>ОС;</a:t>
            </a:r>
          </a:p>
          <a:p>
            <a:pPr marL="384099" lvl="1" indent="-384099">
              <a:buFont typeface="Arial" pitchFamily="34" charset="0"/>
              <a:buChar char="•"/>
            </a:pPr>
            <a:r>
              <a:rPr lang="ru-RU" altLang="ko-KR" sz="1100" dirty="0"/>
              <a:t>к</a:t>
            </a:r>
            <a:r>
              <a:rPr lang="ru-RU" altLang="ko-KR" sz="1100" dirty="0" smtClean="0"/>
              <a:t>аждый контейнер </a:t>
            </a:r>
            <a:r>
              <a:rPr lang="ru-RU" altLang="ko-KR" sz="1100" dirty="0"/>
              <a:t>использует </a:t>
            </a:r>
            <a:r>
              <a:rPr lang="ru-RU" altLang="ko-KR" sz="1100" dirty="0" smtClean="0"/>
              <a:t>выделенное ему</a:t>
            </a:r>
            <a:br>
              <a:rPr lang="ru-RU" altLang="ko-KR" sz="1100" dirty="0" smtClean="0"/>
            </a:br>
            <a:r>
              <a:rPr lang="ru-RU" altLang="ko-KR" sz="1100" dirty="0" smtClean="0"/>
              <a:t>подмножество</a:t>
            </a:r>
            <a:r>
              <a:rPr lang="ru-RU" altLang="ko-KR" sz="1100" dirty="0"/>
              <a:t> </a:t>
            </a:r>
            <a:r>
              <a:rPr lang="ru-RU" altLang="ko-KR" sz="1100" dirty="0" smtClean="0"/>
              <a:t>ресурсов </a:t>
            </a:r>
            <a:r>
              <a:rPr lang="ru-RU" altLang="ko-KR" sz="1100" dirty="0"/>
              <a:t>ОС.</a:t>
            </a:r>
          </a:p>
        </p:txBody>
      </p:sp>
      <p:sp>
        <p:nvSpPr>
          <p:cNvPr id="92" name="내용 개체 틀 1"/>
          <p:cNvSpPr txBox="1">
            <a:spLocks/>
          </p:cNvSpPr>
          <p:nvPr/>
        </p:nvSpPr>
        <p:spPr>
          <a:xfrm>
            <a:off x="-284534" y="2420888"/>
            <a:ext cx="5453558" cy="8156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ko-KR"/>
            </a:defPPr>
            <a:lvl1pPr marL="2857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1pPr>
          </a:lstStyle>
          <a:p>
            <a:pPr marL="854723" lvl="1" indent="-512229" defTabSz="914296" eaLnBrk="0" fontAlgn="base" latinLnBrk="1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ko-KR" sz="1200" dirty="0">
                <a:latin typeface="Calibri" pitchFamily="34" charset="0"/>
                <a:ea typeface="Malgun Gothic" pitchFamily="34" charset="-127"/>
              </a:rPr>
              <a:t>Встроенная среда поддержки </a:t>
            </a:r>
            <a:r>
              <a:rPr lang="ru-RU" altLang="ko-KR" sz="1200" dirty="0" smtClean="0">
                <a:latin typeface="Calibri" pitchFamily="34" charset="0"/>
                <a:ea typeface="Malgun Gothic" pitchFamily="34" charset="-127"/>
              </a:rPr>
              <a:t>нескольких</a:t>
            </a:r>
            <a:br>
              <a:rPr lang="ru-RU" altLang="ko-KR" sz="1200" dirty="0" smtClean="0">
                <a:latin typeface="Calibri" pitchFamily="34" charset="0"/>
                <a:ea typeface="Malgun Gothic" pitchFamily="34" charset="-127"/>
              </a:rPr>
            </a:br>
            <a:r>
              <a:rPr lang="ru-RU" altLang="ko-KR" sz="1200" dirty="0" smtClean="0">
                <a:latin typeface="Calibri" pitchFamily="34" charset="0"/>
                <a:ea typeface="Malgun Gothic" pitchFamily="34" charset="-127"/>
              </a:rPr>
              <a:t>виртуальных </a:t>
            </a:r>
            <a:r>
              <a:rPr lang="ru-RU" altLang="ko-KR" sz="1200" dirty="0">
                <a:latin typeface="Calibri" pitchFamily="34" charset="0"/>
                <a:ea typeface="Malgun Gothic" pitchFamily="34" charset="-127"/>
              </a:rPr>
              <a:t>контейнеров с разным уровнем защиты</a:t>
            </a:r>
          </a:p>
          <a:p>
            <a:pPr marL="854723" lvl="1" indent="-512229" defTabSz="914296" eaLnBrk="0" fontAlgn="base" latinLnBrk="1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ko-KR" sz="1200" dirty="0">
                <a:latin typeface="Calibri" pitchFamily="34" charset="0"/>
                <a:ea typeface="Malgun Gothic" pitchFamily="34" charset="-127"/>
              </a:rPr>
              <a:t>Приложения и данные, работающие в одном контейнере, полностью изолированы</a:t>
            </a:r>
          </a:p>
        </p:txBody>
      </p:sp>
    </p:spTree>
    <p:extLst>
      <p:ext uri="{BB962C8B-B14F-4D97-AF65-F5344CB8AC3E}">
        <p14:creationId xmlns:p14="http://schemas.microsoft.com/office/powerpoint/2010/main" val="326909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528" y="1916832"/>
            <a:ext cx="8915400" cy="2448272"/>
          </a:xfrm>
        </p:spPr>
        <p:txBody>
          <a:bodyPr anchor="ctr" anchorCtr="0">
            <a:normAutofit/>
          </a:bodyPr>
          <a:lstStyle/>
          <a:p>
            <a:pPr algn="ctr"/>
            <a:r>
              <a:rPr lang="ru-RU" sz="4800" dirty="0" smtClean="0"/>
              <a:t>Описание решения</a:t>
            </a:r>
            <a:endParaRPr lang="en-US" sz="48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7349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Факторы, препятствующие внедрению </a:t>
            </a:r>
            <a:r>
              <a:rPr lang="ru-RU" sz="2000" dirty="0" smtClean="0"/>
              <a:t>мобильности </a:t>
            </a:r>
            <a:r>
              <a:rPr lang="ru-RU" sz="2000" dirty="0"/>
              <a:t>в </a:t>
            </a:r>
            <a:r>
              <a:rPr lang="ru-RU" sz="2000" dirty="0" smtClean="0"/>
              <a:t>организации</a:t>
            </a:r>
            <a:endParaRPr lang="ru-RU" sz="2000" dirty="0"/>
          </a:p>
        </p:txBody>
      </p:sp>
      <p:pic>
        <p:nvPicPr>
          <p:cNvPr id="4" name="Изображение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" t="2593" r="2667" b="19946"/>
          <a:stretch/>
        </p:blipFill>
        <p:spPr bwMode="auto">
          <a:xfrm>
            <a:off x="590550" y="723875"/>
            <a:ext cx="8601075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60368" y="5336257"/>
            <a:ext cx="378180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i="1" dirty="0" smtClean="0"/>
              <a:t>Исследования технологических направлений развития </a:t>
            </a:r>
          </a:p>
          <a:p>
            <a:r>
              <a:rPr lang="ru-RU" sz="1050" i="1" dirty="0" smtClean="0"/>
              <a:t>информационных сред, компания ИБМ, 2014</a:t>
            </a:r>
            <a:endParaRPr lang="ru-RU" sz="1050" i="1" dirty="0"/>
          </a:p>
        </p:txBody>
      </p:sp>
    </p:spTree>
    <p:extLst>
      <p:ext uri="{BB962C8B-B14F-4D97-AF65-F5344CB8AC3E}">
        <p14:creationId xmlns:p14="http://schemas.microsoft.com/office/powerpoint/2010/main" val="29627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061922"/>
      </a:dk1>
      <a:lt1>
        <a:srgbClr val="FFFFFF"/>
      </a:lt1>
      <a:dk2>
        <a:srgbClr val="677784"/>
      </a:dk2>
      <a:lt2>
        <a:srgbClr val="C4C8CA"/>
      </a:lt2>
      <a:accent1>
        <a:srgbClr val="248BD1"/>
      </a:accent1>
      <a:accent2>
        <a:srgbClr val="2A3C4A"/>
      </a:accent2>
      <a:accent3>
        <a:srgbClr val="00B2A9"/>
      </a:accent3>
      <a:accent4>
        <a:srgbClr val="EED484"/>
      </a:accent4>
      <a:accent5>
        <a:srgbClr val="ECBAA8"/>
      </a:accent5>
      <a:accent6>
        <a:srgbClr val="59315F"/>
      </a:accent6>
      <a:hlink>
        <a:srgbClr val="5CCBF6"/>
      </a:hlink>
      <a:folHlink>
        <a:srgbClr val="59315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050B8ED6F6E7C545BCB19739B373F2B2" ma:contentTypeVersion="0" ma:contentTypeDescription="새 문서를 만듭니다." ma:contentTypeScope="" ma:versionID="54a13dadb4e6a556baaeb04495570f6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05f3d851b2423d9959db05a3d60569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4AEE9CE-6C08-443A-A339-06D8FAFD99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7FC0F73-06C5-4FC5-9F2B-3428AB2223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29DD4F-9C0C-4076-821F-C9C2DF268BC9}">
  <ds:schemaRefs>
    <ds:schemaRef ds:uri="http://purl.org/dc/dcmitype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SW전략그룹 Template_01</Template>
  <TotalTime>11062</TotalTime>
  <Words>531</Words>
  <Application>Microsoft Office PowerPoint</Application>
  <PresentationFormat>Лист A4 (210x297 мм)</PresentationFormat>
  <Paragraphs>154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ОС Тайзен - Open Source платформа для разработки защищенных решений</vt:lpstr>
      <vt:lpstr>Профили Тайзен</vt:lpstr>
      <vt:lpstr>Продукты Тайзен</vt:lpstr>
      <vt:lpstr>Тайзен SDK | Полный набор инструментов разработки</vt:lpstr>
      <vt:lpstr>Повышенная производительность</vt:lpstr>
      <vt:lpstr>Открытая ОС</vt:lpstr>
      <vt:lpstr>ТАЙЗЕН | Лидерство в области безопасности</vt:lpstr>
      <vt:lpstr>Описание решения</vt:lpstr>
      <vt:lpstr>Факторы, препятствующие внедрению мобильности в организации</vt:lpstr>
      <vt:lpstr>Типичные угрозы</vt:lpstr>
      <vt:lpstr>Архитектура доверенного терминала</vt:lpstr>
      <vt:lpstr>Архитектура информационных систем и сервисов предприятия</vt:lpstr>
      <vt:lpstr>Интеграция с инфраструктурой предприятия</vt:lpstr>
      <vt:lpstr>Реализованные функции безопасности</vt:lpstr>
      <vt:lpstr>Реализованные пользовательские функции</vt:lpstr>
      <vt:lpstr>Спасибо за внимание!</vt:lpstr>
    </vt:vector>
  </TitlesOfParts>
  <Company>Samsung Electronic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클라우드-빅데이터  인프라 효율화 방안</dc:title>
  <dc:creator>Samsung Electronic</dc:creator>
  <cp:lastModifiedBy>User</cp:lastModifiedBy>
  <cp:revision>503</cp:revision>
  <cp:lastPrinted>2015-11-05T05:26:09Z</cp:lastPrinted>
  <dcterms:created xsi:type="dcterms:W3CDTF">2015-02-17T05:02:18Z</dcterms:created>
  <dcterms:modified xsi:type="dcterms:W3CDTF">2016-04-04T10:56:36Z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0x010100050B8ED6F6E7C545BCB19739B373F2B2</vt:lpwstr>
  </property>
  <property fmtid="{D5CDD505-2E9C-101B-9397-08002B2CF9AE}" pid="3" name="IsMyDocuments">
    <vt:bool>true</vt:bool>
  </property>
</Properties>
</file>